
<file path=[Content_Types].xml><?xml version="1.0" encoding="utf-8"?>
<Types xmlns="http://schemas.openxmlformats.org/package/2006/content-types">
  <Override PartName="/ppt/slides/slide41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50.xml" ContentType="application/vnd.openxmlformats-officedocument.presentationml.slide+xml"/>
  <Override PartName="/ppt/slides/slide18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60.xml" ContentType="application/vnd.openxmlformats-officedocument.presentationml.slide+xml"/>
  <Override PartName="/ppt/slides/slide28.xml" ContentType="application/vnd.openxmlformats-officedocument.presentationml.slide+xml"/>
  <Override PartName="/ppt/slides/slide37.xml" ContentType="application/vnd.openxmlformats-officedocument.presentationml.slide+xml"/>
  <Override PartName="/ppt/slides/slide9.xml" ContentType="application/vnd.openxmlformats-officedocument.presentationml.slide+xml"/>
  <Override PartName="/ppt/notesSlides/notesSlide45.xml" ContentType="application/vnd.openxmlformats-officedocument.presentationml.notesSlide+xml"/>
  <Override PartName="/ppt/slides/slide47.xml" ContentType="application/vnd.openxmlformats-officedocument.presentationml.slide+xml"/>
  <Override PartName="/ppt/notesSlides/notesSlide55.xml" ContentType="application/vnd.openxmlformats-officedocument.presentationml.notes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64.xml" ContentType="application/vnd.openxmlformats-officedocument.presentationml.notesSlide+xml"/>
  <Override PartName="/ppt/slideLayouts/slideLayout15.xml" ContentType="application/vnd.openxmlformats-officedocument.presentationml.slideLayout+xml"/>
  <Override PartName="/ppt/slides/slide66.xml" ContentType="application/vnd.openxmlformats-officedocument.presentationml.slide+xml"/>
  <Override PartName="/ppt/theme/theme1.xml" ContentType="application/vnd.openxmlformats-officedocument.theme+xml"/>
  <Override PartName="/ppt/notesSlides/notesSlide2.xml" ContentType="application/vnd.openxmlformats-officedocument.presentationml.notesSlide+xml"/>
  <Override PartName="/ppt/notesSlides/notesSlide11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21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31.xml" ContentType="application/vnd.openxmlformats-officedocument.presentationml.notes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notesSlides/notesSlide40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s/slide42.xml" ContentType="application/vnd.openxmlformats-officedocument.presentationml.slide+xml"/>
  <Override PartName="/ppt/notesSlides/notesSlide17.xml" ContentType="application/vnd.openxmlformats-officedocument.presentationml.notesSlide+xml"/>
  <Override PartName="/ppt/notesSlides/notesSlide50.xml" ContentType="application/vnd.openxmlformats-officedocument.presentationml.notesSlide+xml"/>
  <Override PartName="/ppt/slides/slide51.xml" ContentType="application/vnd.openxmlformats-officedocument.presentationml.slide+xml"/>
  <Override PartName="/ppt/slides/slide19.xml" ContentType="application/vnd.openxmlformats-officedocument.presentationml.slide+xml"/>
  <Override PartName="/ppt/notesSlides/notesSlide27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s/slide61.xml" ContentType="application/vnd.openxmlformats-officedocument.presentationml.slide+xml"/>
  <Override PartName="/ppt/slides/slide29.xml" ContentType="application/vnd.openxmlformats-officedocument.presentationml.slide+xml"/>
  <Override PartName="/ppt/notesSlides/notesSlide36.xml" ContentType="application/vnd.openxmlformats-officedocument.presentationml.notesSlide+xml"/>
  <Override PartName="/ppt/slides/slide38.xml" ContentType="application/vnd.openxmlformats-officedocument.presentationml.slide+xml"/>
  <Override PartName="/ppt/notesSlides/notesSlide46.xml" ContentType="application/vnd.openxmlformats-officedocument.presentationml.notesSlide+xml"/>
  <Override PartName="/ppt/slides/slide48.xml" ContentType="application/vnd.openxmlformats-officedocument.presentationml.slide+xml"/>
  <Override PartName="/ppt/notesSlides/notesSlide56.xml" ContentType="application/vnd.openxmlformats-officedocument.presentationml.notesSlide+xml"/>
  <Override PartName="/ppt/slides/slide57.xml" ContentType="application/vnd.openxmlformats-officedocument.presentationml.slide+xml"/>
  <Override PartName="/ppt/notesSlides/notesSlide65.xml" ContentType="application/vnd.openxmlformats-officedocument.presentationml.notesSlide+xml"/>
  <Override PartName="/ppt/slides/slide67.xml" ContentType="application/vnd.openxmlformats-officedocument.presentationml.slide+xml"/>
  <Override PartName="/ppt/theme/theme2.xml" ContentType="application/vnd.openxmlformats-officedocument.theme+xml"/>
  <Override PartName="/ppt/notesSlides/notesSlide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2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22.xml" ContentType="application/vnd.openxmlformats-officedocument.presentationml.notesSlide+xml"/>
  <Override PartName="/ppt/slides/slide24.xml" ContentType="application/vnd.openxmlformats-officedocument.presentationml.slide+xml"/>
  <Default Extension="bin" ContentType="application/vnd.openxmlformats-officedocument.presentationml.printerSettings"/>
  <Override PartName="/ppt/notesSlides/notesSlide32.xml" ContentType="application/vnd.openxmlformats-officedocument.presentationml.notesSlide+xml"/>
  <Override PartName="/ppt/slides/slide33.xml" ContentType="application/vnd.openxmlformats-officedocument.presentationml.slide+xml"/>
  <Override PartName="/ppt/slides/slide5.xml" ContentType="application/vnd.openxmlformats-officedocument.presentationml.slide+xml"/>
  <Override PartName="/ppt/notesSlides/notesSlide4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Masters/slideMaster3.xml" ContentType="application/vnd.openxmlformats-officedocument.presentationml.slideMaster+xml"/>
  <Override PartName="/ppt/slides/slide43.xml" ContentType="application/vnd.openxmlformats-officedocument.presentationml.slide+xml"/>
  <Default Extension="xml" ContentType="application/xml"/>
  <Override PartName="/ppt/notesSlides/notesSlide18.xml" ContentType="application/vnd.openxmlformats-officedocument.presentationml.notesSlide+xml"/>
  <Override PartName="/ppt/notesSlides/notesSlide51.xml" ContentType="application/vnd.openxmlformats-officedocument.presentationml.notesSlide+xml"/>
  <Override PartName="/ppt/slides/slide5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60.xml" ContentType="application/vnd.openxmlformats-officedocument.presentationml.notesSlide+xml"/>
  <Override PartName="/ppt/notesSlides/notesSlide28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s/slide62.xml" ContentType="application/vnd.openxmlformats-officedocument.presentationml.slide+xml"/>
  <Override PartName="/ppt/notesSlides/notesSlide37.xml" ContentType="application/vnd.openxmlformats-officedocument.presentationml.notesSlide+xml"/>
  <Override PartName="/docProps/app.xml" ContentType="application/vnd.openxmlformats-officedocument.extended-properties+xml"/>
  <Override PartName="/ppt/slides/slide39.xml" ContentType="application/vnd.openxmlformats-officedocument.presentationml.slide+xml"/>
  <Override PartName="/ppt/notesSlides/notesSlide47.xml" ContentType="application/vnd.openxmlformats-officedocument.presentationml.notesSlide+xml"/>
  <Override PartName="/ppt/slides/slide49.xml" ContentType="application/vnd.openxmlformats-officedocument.presentationml.slide+xml"/>
  <Override PartName="/ppt/notesSlides/notesSlide57.xml" ContentType="application/vnd.openxmlformats-officedocument.presentationml.notesSlide+xml"/>
  <Override PartName="/ppt/slides/slide58.xml" ContentType="application/vnd.openxmlformats-officedocument.presentationml.slide+xml"/>
  <Override PartName="/docProps/core.xml" ContentType="application/vnd.openxmlformats-package.core-properties+xml"/>
  <Override PartName="/ppt/notesSlides/notesSlide66.xml" ContentType="application/vnd.openxmlformats-officedocument.presentationml.notesSlide+xml"/>
  <Override PartName="/ppt/slides/slide68.xml" ContentType="application/vnd.openxmlformats-officedocument.presentationml.slide+xml"/>
  <Override PartName="/ppt/theme/theme3.xml" ContentType="application/vnd.openxmlformats-officedocument.theme+xml"/>
  <Override PartName="/ppt/notesSlides/notesSlide4.xml" ContentType="application/vnd.openxmlformats-officedocument.presentationml.notesSlide+xml"/>
  <Override PartName="/ppt/slideLayouts/slideLayout1.xml" ContentType="application/vnd.openxmlformats-officedocument.presentationml.slideLayout+xml"/>
  <Override PartName="/ppt/notesSlides/notesSlide9.xml" ContentType="application/vnd.openxmlformats-officedocument.presentationml.notesSlide+xml"/>
  <Override PartName="/ppt/notesSlides/notesSlide13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23.xml" ContentType="application/vnd.openxmlformats-officedocument.presentationml.notesSlide+xml"/>
  <Override PartName="/ppt/slides/slide25.xml" ContentType="application/vnd.openxmlformats-officedocument.presentationml.slide+xml"/>
  <Override PartName="/ppt/notesSlides/notesSlide33.xml" ContentType="application/vnd.openxmlformats-officedocument.presentationml.notesSlide+xml"/>
  <Override PartName="/ppt/slides/slide34.xml" ContentType="application/vnd.openxmlformats-officedocument.presentationml.slide+xml"/>
  <Override PartName="/ppt/slides/slide6.xml" ContentType="application/vnd.openxmlformats-officedocument.presentationml.slide+xml"/>
  <Override PartName="/ppt/notesSlides/notesSlide42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s/slide44.xml" ContentType="application/vnd.openxmlformats-officedocument.presentationml.slide+xml"/>
  <Default Extension="png" ContentType="image/png"/>
  <Override PartName="/ppt/notesSlides/notesSlide19.xml" ContentType="application/vnd.openxmlformats-officedocument.presentationml.notesSlide+xml"/>
  <Override PartName="/ppt/notesSlides/notesSlide52.xml" ContentType="application/vnd.openxmlformats-officedocument.presentationml.notesSlide+xml"/>
  <Override PartName="/ppt/slides/slide53.xml" ContentType="application/vnd.openxmlformats-officedocument.presentationml.slide+xml"/>
  <Override PartName="/ppt/notesSlides/notesSlide61.xml" ContentType="application/vnd.openxmlformats-officedocument.presentationml.notesSlide+xml"/>
  <Override PartName="/ppt/notesSlides/notesSlide29.xml" ContentType="application/vnd.openxmlformats-officedocument.presentationml.notesSlide+xml"/>
  <Override PartName="/ppt/slideLayouts/slideLayout12.xml" ContentType="application/vnd.openxmlformats-officedocument.presentationml.slideLayout+xml"/>
  <Override PartName="/ppt/slides/slide63.xml" ContentType="application/vnd.openxmlformats-officedocument.presentationml.slide+xml"/>
  <Override PartName="/ppt/notesSlides/notesSlide38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58.xml" ContentType="application/vnd.openxmlformats-officedocument.presentationml.notesSlide+xml"/>
  <Override PartName="/ppt/slides/slide59.xml" ContentType="application/vnd.openxmlformats-officedocument.presentationml.slide+xml"/>
  <Override PartName="/ppt/notesSlides/notesSlide67.xml" ContentType="application/vnd.openxmlformats-officedocument.presentationml.notesSlide+xml"/>
  <Override PartName="/ppt/theme/theme4.xml" ContentType="application/vnd.openxmlformats-officedocument.theme+xml"/>
  <Override PartName="/ppt/notesSlides/notesSlide5.xml" ContentType="application/vnd.openxmlformats-officedocument.presentationml.notesSlide+xml"/>
  <Override PartName="/ppt/slides/slide10.xml" ContentType="application/vnd.openxmlformats-officedocument.presentationml.slide+xml"/>
  <Override PartName="/ppt/slides/slide20.xml" ContentType="application/vnd.openxmlformats-officedocument.presentationml.slide+xml"/>
  <Override PartName="/ppt/slides/slide1.xml" ContentType="application/vnd.openxmlformats-officedocument.presentationml.slide+xml"/>
  <Override PartName="/ppt/slideLayouts/slideLayout2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24.xml" ContentType="application/vnd.openxmlformats-officedocument.presentationml.notesSlide+xml"/>
  <Override PartName="/ppt/viewProps.xml" ContentType="application/vnd.openxmlformats-officedocument.presentationml.viewProps+xml"/>
  <Default Extension="rels" ContentType="application/vnd.openxmlformats-package.relationships+xml"/>
  <Override PartName="/ppt/slides/slide26.xml" ContentType="application/vnd.openxmlformats-officedocument.presentationml.slide+xml"/>
  <Override PartName="/ppt/notesSlides/notesSlide34.xml" ContentType="application/vnd.openxmlformats-officedocument.presentationml.notesSlide+xml"/>
  <Override PartName="/ppt/slides/slide35.xml" ContentType="application/vnd.openxmlformats-officedocument.presentationml.slide+xml"/>
  <Override PartName="/ppt/slides/slide7.xml" ContentType="application/vnd.openxmlformats-officedocument.presentationml.slide+xml"/>
  <Override PartName="/ppt/notesSlides/notesSlide43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s/slide45.xml" ContentType="application/vnd.openxmlformats-officedocument.presentationml.slide+xml"/>
  <Override PartName="/ppt/notesSlides/notesSlide53.xml" ContentType="application/vnd.openxmlformats-officedocument.presentationml.notesSlide+xml"/>
  <Override PartName="/ppt/slides/slide54.xml" ContentType="application/vnd.openxmlformats-officedocument.presentationml.slide+xml"/>
  <Override PartName="/ppt/notesSlides/notesSlide62.xml" ContentType="application/vnd.openxmlformats-officedocument.presentationml.notesSlide+xml"/>
  <Override PartName="/ppt/slideLayouts/slideLayout13.xml" ContentType="application/vnd.openxmlformats-officedocument.presentationml.slideLayout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notesSlides/notesSlide39.xml" ContentType="application/vnd.openxmlformats-officedocument.presentationml.notesSlide+xml"/>
  <Override PartName="/ppt/notesSlides/notesSlide49.xml" ContentType="application/vnd.openxmlformats-officedocument.presentationml.notesSlide+xml"/>
  <Override PartName="/ppt/presentation.xml" ContentType="application/vnd.openxmlformats-officedocument.presentationml.presentation.main+xml"/>
  <Override PartName="/ppt/notesSlides/notesSlide59.xml" ContentType="application/vnd.openxmlformats-officedocument.presentationml.notesSlide+xml"/>
  <Override PartName="/ppt/notesSlides/notesSlide68.xml" ContentType="application/vnd.openxmlformats-officedocument.presentationml.notesSlide+xml"/>
  <Override PartName="/ppt/theme/theme5.xml" ContentType="application/vnd.openxmlformats-officedocument.theme+xml"/>
  <Override PartName="/ppt/notesSlides/notesSlide6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2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40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25.xml" ContentType="application/vnd.openxmlformats-officedocument.presentationml.notesSlide+xml"/>
  <Override PartName="/ppt/slides/slide27.xml" ContentType="application/vnd.openxmlformats-officedocument.presentationml.slide+xml"/>
  <Override PartName="/ppt/notesSlides/notesSlide35.xml" ContentType="application/vnd.openxmlformats-officedocument.presentationml.notesSlide+xml"/>
  <Override PartName="/ppt/slides/slide36.xml" ContentType="application/vnd.openxmlformats-officedocument.presentationml.slide+xml"/>
  <Override PartName="/ppt/slides/slide8.xml" ContentType="application/vnd.openxmlformats-officedocument.presentationml.slide+xml"/>
  <Override PartName="/ppt/notesSlides/notesSlide44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s/slide46.xml" ContentType="application/vnd.openxmlformats-officedocument.presentationml.slide+xml"/>
  <Override PartName="/ppt/notesSlides/notesSlide54.xml" ContentType="application/vnd.openxmlformats-officedocument.presentationml.notesSlide+xml"/>
  <Override PartName="/ppt/slides/slide55.xml" ContentType="application/vnd.openxmlformats-officedocument.presentationml.slide+xml"/>
  <Override PartName="/ppt/notesSlides/notesSlide63.xml" ContentType="application/vnd.openxmlformats-officedocument.presentationml.notesSlide+xml"/>
  <Override PartName="/ppt/slideLayouts/slideLayout14.xml" ContentType="application/vnd.openxmlformats-officedocument.presentationml.slideLayout+xml"/>
  <Override PartName="/ppt/slides/slide65.xml" ContentType="application/vnd.openxmlformats-officedocument.presentationml.slide+xml"/>
  <Override PartName="/ppt/notesSlides/notesSlide1.xml" ContentType="application/vnd.openxmlformats-officedocument.presentationml.notesSlide+xml"/>
  <Override PartName="/ppt/theme/theme6.xml" ContentType="application/vnd.openxmlformats-officedocument.theme+xml"/>
  <Override PartName="/ppt/notesSlides/notesSlide7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22.xml" ContentType="application/vnd.openxmlformats-officedocument.presentationml.slide+xml"/>
  <Override PartName="/ppt/notesSlides/notesSlide30.xml" ContentType="application/vnd.openxmlformats-officedocument.presentationml.notesSlide+xml"/>
  <Override PartName="/ppt/slides/slide31.xml" ContentType="application/vnd.openxmlformats-officedocument.presentationml.slide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trictFirstAndLastChars="0" saveSubsetFonts="1" autoCompressPictures="0">
  <p:sldMasterIdLst>
    <p:sldMasterId id="2147483648" r:id="rId1"/>
    <p:sldMasterId id="2147483660" r:id="rId2"/>
    <p:sldMasterId id="2147483662" r:id="rId3"/>
    <p:sldMasterId id="2147483664" r:id="rId4"/>
    <p:sldMasterId id="2147483668" r:id="rId5"/>
  </p:sldMasterIdLst>
  <p:notesMasterIdLst>
    <p:notesMasterId r:id="rId74"/>
  </p:notesMasterIdLst>
  <p:sldIdLst>
    <p:sldId id="481" r:id="rId6"/>
    <p:sldId id="482" r:id="rId7"/>
    <p:sldId id="483" r:id="rId8"/>
    <p:sldId id="484" r:id="rId9"/>
    <p:sldId id="485" r:id="rId10"/>
    <p:sldId id="486" r:id="rId11"/>
    <p:sldId id="487" r:id="rId12"/>
    <p:sldId id="489" r:id="rId13"/>
    <p:sldId id="490" r:id="rId14"/>
    <p:sldId id="491" r:id="rId15"/>
    <p:sldId id="492" r:id="rId16"/>
    <p:sldId id="493" r:id="rId17"/>
    <p:sldId id="494" r:id="rId18"/>
    <p:sldId id="495" r:id="rId19"/>
    <p:sldId id="496" r:id="rId20"/>
    <p:sldId id="497" r:id="rId21"/>
    <p:sldId id="498" r:id="rId22"/>
    <p:sldId id="499" r:id="rId23"/>
    <p:sldId id="500" r:id="rId24"/>
    <p:sldId id="501" r:id="rId25"/>
    <p:sldId id="502" r:id="rId26"/>
    <p:sldId id="548" r:id="rId27"/>
    <p:sldId id="537" r:id="rId28"/>
    <p:sldId id="538" r:id="rId29"/>
    <p:sldId id="539" r:id="rId30"/>
    <p:sldId id="540" r:id="rId31"/>
    <p:sldId id="541" r:id="rId32"/>
    <p:sldId id="542" r:id="rId33"/>
    <p:sldId id="543" r:id="rId34"/>
    <p:sldId id="544" r:id="rId35"/>
    <p:sldId id="545" r:id="rId36"/>
    <p:sldId id="546" r:id="rId37"/>
    <p:sldId id="547" r:id="rId38"/>
    <p:sldId id="503" r:id="rId39"/>
    <p:sldId id="504" r:id="rId40"/>
    <p:sldId id="505" r:id="rId41"/>
    <p:sldId id="506" r:id="rId42"/>
    <p:sldId id="507" r:id="rId43"/>
    <p:sldId id="508" r:id="rId44"/>
    <p:sldId id="509" r:id="rId45"/>
    <p:sldId id="510" r:id="rId46"/>
    <p:sldId id="511" r:id="rId47"/>
    <p:sldId id="512" r:id="rId48"/>
    <p:sldId id="513" r:id="rId49"/>
    <p:sldId id="514" r:id="rId50"/>
    <p:sldId id="515" r:id="rId51"/>
    <p:sldId id="516" r:id="rId52"/>
    <p:sldId id="517" r:id="rId53"/>
    <p:sldId id="518" r:id="rId54"/>
    <p:sldId id="519" r:id="rId55"/>
    <p:sldId id="520" r:id="rId56"/>
    <p:sldId id="521" r:id="rId57"/>
    <p:sldId id="522" r:id="rId58"/>
    <p:sldId id="523" r:id="rId59"/>
    <p:sldId id="524" r:id="rId60"/>
    <p:sldId id="525" r:id="rId61"/>
    <p:sldId id="526" r:id="rId62"/>
    <p:sldId id="527" r:id="rId63"/>
    <p:sldId id="528" r:id="rId64"/>
    <p:sldId id="529" r:id="rId65"/>
    <p:sldId id="530" r:id="rId66"/>
    <p:sldId id="531" r:id="rId67"/>
    <p:sldId id="532" r:id="rId68"/>
    <p:sldId id="533" r:id="rId69"/>
    <p:sldId id="534" r:id="rId70"/>
    <p:sldId id="550" r:id="rId71"/>
    <p:sldId id="549" r:id="rId72"/>
    <p:sldId id="369" r:id="rId73"/>
  </p:sldIdLst>
  <p:sldSz cx="9144000" cy="6858000" type="screen4x3"/>
  <p:notesSz cx="9144000" cy="6858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FFFFFF"/>
    <a:srgbClr val="CCFFCC"/>
    <a:srgbClr val="0000FF"/>
    <a:srgbClr val="000000"/>
    <a:srgbClr val="CCFFFF"/>
    <a:srgbClr val="D5FFFF"/>
    <a:srgbClr val="009900"/>
    <a:srgbClr val="66FF66"/>
    <a:srgbClr val="969696"/>
    <a:srgbClr val="FFFF66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preferSingleView="1">
    <p:restoredLeft sz="32787"/>
    <p:restoredTop sz="90929"/>
  </p:normalViewPr>
  <p:slideViewPr>
    <p:cSldViewPr showGuides="1">
      <p:cViewPr>
        <p:scale>
          <a:sx n="105" d="100"/>
          <a:sy n="105" d="100"/>
        </p:scale>
        <p:origin x="-113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584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73" Type="http://schemas.openxmlformats.org/officeDocument/2006/relationships/slide" Target="slides/slide68.xml"/><Relationship Id="rId74" Type="http://schemas.openxmlformats.org/officeDocument/2006/relationships/notesMaster" Target="notesMasters/notesMaster1.xml"/><Relationship Id="rId75" Type="http://schemas.openxmlformats.org/officeDocument/2006/relationships/printerSettings" Target="printerSettings/printerSettings1.bin"/><Relationship Id="rId76" Type="http://schemas.openxmlformats.org/officeDocument/2006/relationships/presProps" Target="presProps.xml"/><Relationship Id="rId77" Type="http://schemas.openxmlformats.org/officeDocument/2006/relationships/viewProps" Target="viewProps.xml"/><Relationship Id="rId78" Type="http://schemas.openxmlformats.org/officeDocument/2006/relationships/theme" Target="theme/theme1.xml"/><Relationship Id="rId79" Type="http://schemas.openxmlformats.org/officeDocument/2006/relationships/tableStyles" Target="tableStyles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181600" y="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en-US"/>
          </a:p>
        </p:txBody>
      </p:sp>
      <p:sp>
        <p:nvSpPr>
          <p:cNvPr id="972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972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2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7700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1600" y="647700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37231C64-B976-DF4A-874D-4A45D2B4256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5A6C62C-AF94-8B42-AF39-302D6D4E3459}" type="slidenum">
              <a:rPr lang="en-US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526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26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9B1A61-FAD2-D34E-BB62-747608B34D6D}" type="slidenum">
              <a:rPr lang="en-US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CFF87F-D9B8-594A-8348-D8CABB110D23}" type="slidenum">
              <a:rPr lang="en-US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796E56-B36D-B641-8E07-A12103DCA57C}" type="slidenum">
              <a:rPr lang="en-US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8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8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796E56-B36D-B641-8E07-A12103DCA57C}" type="slidenum">
              <a:rPr lang="en-US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8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8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796E56-B36D-B641-8E07-A12103DCA57C}" type="slidenum">
              <a:rPr lang="en-US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8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8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796E56-B36D-B641-8E07-A12103DCA57C}" type="slidenum">
              <a:rPr lang="en-US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8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8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796E56-B36D-B641-8E07-A12103DCA57C}" type="slidenum">
              <a:rPr lang="en-US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8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8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CFF87F-D9B8-594A-8348-D8CABB110D23}" type="slidenum">
              <a:rPr lang="en-US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CFF87F-D9B8-594A-8348-D8CABB110D23}" type="slidenum">
              <a:rPr lang="en-US">
                <a:solidFill>
                  <a:prstClr val="black"/>
                </a:solidFill>
              </a:rPr>
              <a:pPr/>
              <a:t>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CFF87F-D9B8-594A-8348-D8CABB110D23}" type="slidenum">
              <a:rPr lang="en-US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7AAD09A-0B7F-994E-BB00-BF61A581A707}" type="slidenum">
              <a:rPr lang="en-US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649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4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CFF87F-D9B8-594A-8348-D8CABB110D23}" type="slidenum">
              <a:rPr lang="en-US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C72698-1F8E-9E4A-811F-2B54E65840C5}" type="slidenum">
              <a:rPr lang="en-US">
                <a:solidFill>
                  <a:prstClr val="black"/>
                </a:solidFill>
              </a:rPr>
              <a:pPr/>
              <a:t>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7AAD09A-0B7F-994E-BB00-BF61A581A707}" type="slidenum">
              <a:rPr lang="en-US"/>
              <a:pPr/>
              <a:t>22</a:t>
            </a:fld>
            <a:endParaRPr lang="en-US"/>
          </a:p>
        </p:txBody>
      </p:sp>
      <p:sp>
        <p:nvSpPr>
          <p:cNvPr id="7649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4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139566-429A-C041-AEDB-52CF650BD1AC}" type="slidenum">
              <a:rPr lang="en-US">
                <a:solidFill>
                  <a:prstClr val="black"/>
                </a:solidFill>
              </a:rPr>
              <a:pPr/>
              <a:t>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5878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587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C7489AC-BB10-2F4A-8A13-5B7E6060F26C}" type="slidenum">
              <a:rPr lang="en-US">
                <a:solidFill>
                  <a:prstClr val="black"/>
                </a:solidFill>
              </a:rPr>
              <a:pPr/>
              <a:t>24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6083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08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28F564-C367-E54D-9723-1C7E8A23FACB}" type="slidenum">
              <a:rPr lang="en-US">
                <a:solidFill>
                  <a:prstClr val="black"/>
                </a:solidFill>
              </a:rPr>
              <a:pPr/>
              <a:t>25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6902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9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C72698-1F8E-9E4A-811F-2B54E65840C5}" type="slidenum">
              <a:rPr lang="en-US">
                <a:solidFill>
                  <a:prstClr val="black"/>
                </a:solidFill>
              </a:rPr>
              <a:pPr/>
              <a:t>26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DAB8B09-277E-1543-9D03-148A11AB0D13}" type="slidenum">
              <a:rPr lang="en-US">
                <a:solidFill>
                  <a:prstClr val="black"/>
                </a:solidFill>
              </a:rPr>
              <a:pPr/>
              <a:t>27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CDD328A-DAAD-4042-9752-F9D0C6FDA09B}" type="slidenum">
              <a:rPr lang="en-US">
                <a:solidFill>
                  <a:prstClr val="black"/>
                </a:solidFill>
              </a:rPr>
              <a:pPr/>
              <a:t>28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8745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74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F7D9789-F29E-8A40-BECA-DA419520BD12}" type="slidenum">
              <a:rPr lang="en-US">
                <a:solidFill>
                  <a:prstClr val="black"/>
                </a:solidFill>
              </a:rPr>
              <a:pPr/>
              <a:t>29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505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50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9B1A61-FAD2-D34E-BB62-747608B34D6D}" type="slidenum">
              <a:rPr lang="en-US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034D0EA-737E-CA42-9254-DDB12818B46F}" type="slidenum">
              <a:rPr lang="en-US">
                <a:solidFill>
                  <a:prstClr val="black"/>
                </a:solidFill>
              </a:rPr>
              <a:pPr/>
              <a:t>30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895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95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999FB3-E802-5042-8217-58742451C5EE}" type="slidenum">
              <a:rPr lang="en-US">
                <a:solidFill>
                  <a:prstClr val="black"/>
                </a:solidFill>
              </a:rPr>
              <a:pPr/>
              <a:t>31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915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915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8B8CA86-07F9-F247-A1E6-572711ABDBC2}" type="slidenum">
              <a:rPr lang="en-US">
                <a:solidFill>
                  <a:prstClr val="black"/>
                </a:solidFill>
              </a:rPr>
              <a:pPr/>
              <a:t>32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9360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936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1DB00C0-F497-1048-AA53-D206E7B44D02}" type="slidenum">
              <a:rPr lang="en-US">
                <a:solidFill>
                  <a:prstClr val="black"/>
                </a:solidFill>
              </a:rPr>
              <a:pPr/>
              <a:t>33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751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51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139566-429A-C041-AEDB-52CF650BD1AC}" type="slidenum">
              <a:rPr lang="en-US"/>
              <a:pPr/>
              <a:t>34</a:t>
            </a:fld>
            <a:endParaRPr lang="en-US"/>
          </a:p>
        </p:txBody>
      </p:sp>
      <p:sp>
        <p:nvSpPr>
          <p:cNvPr id="75878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587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6DECE40-7A2A-D448-B58A-DF2BC71EB4F6}" type="slidenum">
              <a:rPr lang="en-US"/>
              <a:pPr/>
              <a:t>35</a:t>
            </a:fld>
            <a:endParaRPr lang="en-US"/>
          </a:p>
        </p:txBody>
      </p:sp>
      <p:sp>
        <p:nvSpPr>
          <p:cNvPr id="7854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54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3C81B5-72EB-244E-A437-BC4A5535A04E}" type="slidenum">
              <a:rPr lang="en-US"/>
              <a:pPr/>
              <a:t>36</a:t>
            </a:fld>
            <a:endParaRPr lang="en-US"/>
          </a:p>
        </p:txBody>
      </p:sp>
      <p:sp>
        <p:nvSpPr>
          <p:cNvPr id="8673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73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A370A07-6DF4-4241-A4B2-838274B528F9}" type="slidenum">
              <a:rPr lang="en-US"/>
              <a:pPr/>
              <a:t>37</a:t>
            </a:fld>
            <a:endParaRPr lang="en-US"/>
          </a:p>
        </p:txBody>
      </p:sp>
      <p:sp>
        <p:nvSpPr>
          <p:cNvPr id="8693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93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68DC2C-63BC-9049-A71D-E190FD4EA0DB}" type="slidenum">
              <a:rPr lang="en-US"/>
              <a:pPr/>
              <a:t>38</a:t>
            </a:fld>
            <a:endParaRPr lang="en-US"/>
          </a:p>
        </p:txBody>
      </p:sp>
      <p:sp>
        <p:nvSpPr>
          <p:cNvPr id="77926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92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DD3261-2E15-3C4A-BB99-56466F292666}" type="slidenum">
              <a:rPr lang="en-US"/>
              <a:pPr/>
              <a:t>39</a:t>
            </a:fld>
            <a:endParaRPr lang="en-US"/>
          </a:p>
        </p:txBody>
      </p:sp>
      <p:sp>
        <p:nvSpPr>
          <p:cNvPr id="78131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13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C72698-1F8E-9E4A-811F-2B54E65840C5}" type="slidenum">
              <a:rPr lang="en-US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02CD907-9D45-5543-B091-0C27698D013E}" type="slidenum">
              <a:rPr lang="en-US"/>
              <a:pPr/>
              <a:t>40</a:t>
            </a:fld>
            <a:endParaRPr lang="en-US"/>
          </a:p>
        </p:txBody>
      </p:sp>
      <p:sp>
        <p:nvSpPr>
          <p:cNvPr id="7833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33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458CED7-ADF3-A642-A087-0B793F5DA5A7}" type="slidenum">
              <a:rPr lang="en-US"/>
              <a:pPr/>
              <a:t>41</a:t>
            </a:fld>
            <a:endParaRPr lang="en-US"/>
          </a:p>
        </p:txBody>
      </p:sp>
      <p:sp>
        <p:nvSpPr>
          <p:cNvPr id="8161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61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C1D8DC-82FB-0540-BDEA-3B6BB350914D}" type="slidenum">
              <a:rPr lang="en-US"/>
              <a:pPr/>
              <a:t>42</a:t>
            </a:fld>
            <a:endParaRPr lang="en-US"/>
          </a:p>
        </p:txBody>
      </p:sp>
      <p:sp>
        <p:nvSpPr>
          <p:cNvPr id="8181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81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A0E0104-01DD-D347-B475-2DD207A0C824}" type="slidenum">
              <a:rPr lang="en-US"/>
              <a:pPr/>
              <a:t>43</a:t>
            </a:fld>
            <a:endParaRPr lang="en-US"/>
          </a:p>
        </p:txBody>
      </p:sp>
      <p:sp>
        <p:nvSpPr>
          <p:cNvPr id="82022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202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67AEAC-A200-BC4A-B460-71D0E9CF74E7}" type="slidenum">
              <a:rPr lang="en-US"/>
              <a:pPr/>
              <a:t>44</a:t>
            </a:fld>
            <a:endParaRPr lang="en-US"/>
          </a:p>
        </p:txBody>
      </p:sp>
      <p:sp>
        <p:nvSpPr>
          <p:cNvPr id="8222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222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690A353-6D7E-9047-B725-54F6816E167A}" type="slidenum">
              <a:rPr lang="en-US"/>
              <a:pPr/>
              <a:t>45</a:t>
            </a:fld>
            <a:endParaRPr lang="en-US"/>
          </a:p>
        </p:txBody>
      </p:sp>
      <p:sp>
        <p:nvSpPr>
          <p:cNvPr id="8243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24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97C4DE-BE01-E24F-8341-7ED0E133D990}" type="slidenum">
              <a:rPr lang="en-US"/>
              <a:pPr/>
              <a:t>46</a:t>
            </a:fld>
            <a:endParaRPr lang="en-US"/>
          </a:p>
        </p:txBody>
      </p:sp>
      <p:sp>
        <p:nvSpPr>
          <p:cNvPr id="82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2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D364AFF-BFE0-4044-BF3E-B3B04F1B5CDF}" type="slidenum">
              <a:rPr lang="en-US"/>
              <a:pPr/>
              <a:t>47</a:t>
            </a:fld>
            <a:endParaRPr lang="en-US"/>
          </a:p>
        </p:txBody>
      </p:sp>
      <p:sp>
        <p:nvSpPr>
          <p:cNvPr id="8284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284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55B7EF4-D636-A14E-B05F-B499942B1FE8}" type="slidenum">
              <a:rPr lang="en-US"/>
              <a:pPr/>
              <a:t>48</a:t>
            </a:fld>
            <a:endParaRPr lang="en-US"/>
          </a:p>
        </p:txBody>
      </p:sp>
      <p:sp>
        <p:nvSpPr>
          <p:cNvPr id="83046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5A16515-FC03-8F49-A8F1-043AE44DBFCF}" type="slidenum">
              <a:rPr lang="en-US"/>
              <a:pPr/>
              <a:t>49</a:t>
            </a:fld>
            <a:endParaRPr lang="en-US"/>
          </a:p>
        </p:txBody>
      </p:sp>
      <p:sp>
        <p:nvSpPr>
          <p:cNvPr id="83251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25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C72698-1F8E-9E4A-811F-2B54E65840C5}" type="slidenum">
              <a:rPr lang="en-US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F69599-CCD4-8141-A466-9DDA1E9E094A}" type="slidenum">
              <a:rPr lang="en-US"/>
              <a:pPr/>
              <a:t>50</a:t>
            </a:fld>
            <a:endParaRPr lang="en-US"/>
          </a:p>
        </p:txBody>
      </p:sp>
      <p:sp>
        <p:nvSpPr>
          <p:cNvPr id="8345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45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C01B289-23BA-A94B-B952-B2C9EC6007AC}" type="slidenum">
              <a:rPr lang="en-US"/>
              <a:pPr/>
              <a:t>51</a:t>
            </a:fld>
            <a:endParaRPr lang="en-US"/>
          </a:p>
        </p:txBody>
      </p:sp>
      <p:sp>
        <p:nvSpPr>
          <p:cNvPr id="8366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66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EEF527F-DD4D-CA4F-80FB-FC0009D03A98}" type="slidenum">
              <a:rPr lang="en-US"/>
              <a:pPr/>
              <a:t>52</a:t>
            </a:fld>
            <a:endParaRPr lang="en-US"/>
          </a:p>
        </p:txBody>
      </p:sp>
      <p:sp>
        <p:nvSpPr>
          <p:cNvPr id="83865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86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2A0787D-FA7D-E041-BE9C-0F2E5C0DB044}" type="slidenum">
              <a:rPr lang="en-US"/>
              <a:pPr/>
              <a:t>53</a:t>
            </a:fld>
            <a:endParaRPr lang="en-US"/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3F46B3-0F7D-3742-823C-17DF22C3EB7F}" type="slidenum">
              <a:rPr lang="en-US"/>
              <a:pPr/>
              <a:t>54</a:t>
            </a:fld>
            <a:endParaRPr lang="en-US"/>
          </a:p>
        </p:txBody>
      </p:sp>
      <p:sp>
        <p:nvSpPr>
          <p:cNvPr id="8427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27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5D584E2-75E2-4145-B128-60CC3B9F120A}" type="slidenum">
              <a:rPr lang="en-US"/>
              <a:pPr/>
              <a:t>55</a:t>
            </a:fld>
            <a:endParaRPr lang="en-US"/>
          </a:p>
        </p:txBody>
      </p:sp>
      <p:sp>
        <p:nvSpPr>
          <p:cNvPr id="84480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48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F4B6CC-7624-9847-88EF-22AB029C9A82}" type="slidenum">
              <a:rPr lang="en-US"/>
              <a:pPr/>
              <a:t>56</a:t>
            </a:fld>
            <a:endParaRPr lang="en-US"/>
          </a:p>
        </p:txBody>
      </p:sp>
      <p:sp>
        <p:nvSpPr>
          <p:cNvPr id="8468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68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467C744-BEFC-684D-B521-119C3340EE9A}" type="slidenum">
              <a:rPr lang="en-US"/>
              <a:pPr/>
              <a:t>57</a:t>
            </a:fld>
            <a:endParaRPr lang="en-US"/>
          </a:p>
        </p:txBody>
      </p:sp>
      <p:sp>
        <p:nvSpPr>
          <p:cNvPr id="8488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88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D665AE6-AA6C-8D49-BC86-F14D5A832F18}" type="slidenum">
              <a:rPr lang="en-US"/>
              <a:pPr/>
              <a:t>58</a:t>
            </a:fld>
            <a:endParaRPr lang="en-US"/>
          </a:p>
        </p:txBody>
      </p:sp>
      <p:sp>
        <p:nvSpPr>
          <p:cNvPr id="8509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509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EECA1EE-A2A8-2E40-86B8-221986E0A87F}" type="slidenum">
              <a:rPr lang="en-US"/>
              <a:pPr/>
              <a:t>59</a:t>
            </a:fld>
            <a:endParaRPr lang="en-US"/>
          </a:p>
        </p:txBody>
      </p:sp>
      <p:sp>
        <p:nvSpPr>
          <p:cNvPr id="8529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529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9B1A61-FAD2-D34E-BB62-747608B34D6D}" type="slidenum">
              <a:rPr lang="en-US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330F3AF-0395-B74C-B617-9CFAB53FBCE0}" type="slidenum">
              <a:rPr lang="en-US"/>
              <a:pPr/>
              <a:t>60</a:t>
            </a:fld>
            <a:endParaRPr lang="en-US"/>
          </a:p>
        </p:txBody>
      </p:sp>
      <p:sp>
        <p:nvSpPr>
          <p:cNvPr id="85504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550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FBAE21D-83DA-3D4E-9C8A-8613F006A0E4}" type="slidenum">
              <a:rPr lang="en-US"/>
              <a:pPr/>
              <a:t>61</a:t>
            </a:fld>
            <a:endParaRPr lang="en-US"/>
          </a:p>
        </p:txBody>
      </p:sp>
      <p:sp>
        <p:nvSpPr>
          <p:cNvPr id="857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57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F75B67-8C9F-4D4A-8413-B170FA5FACB1}" type="slidenum">
              <a:rPr lang="en-US"/>
              <a:pPr/>
              <a:t>62</a:t>
            </a:fld>
            <a:endParaRPr lang="en-US"/>
          </a:p>
        </p:txBody>
      </p:sp>
      <p:sp>
        <p:nvSpPr>
          <p:cNvPr id="85913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591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22BE8E4-3B30-7B4F-BADA-A7ABDD647B76}" type="slidenum">
              <a:rPr lang="en-US"/>
              <a:pPr/>
              <a:t>63</a:t>
            </a:fld>
            <a:endParaRPr lang="en-US"/>
          </a:p>
        </p:txBody>
      </p:sp>
      <p:sp>
        <p:nvSpPr>
          <p:cNvPr id="86118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11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4B54EF7-AA06-7E4B-887A-D9D4BB253B61}" type="slidenum">
              <a:rPr lang="en-US"/>
              <a:pPr/>
              <a:t>64</a:t>
            </a:fld>
            <a:endParaRPr lang="en-US"/>
          </a:p>
        </p:txBody>
      </p:sp>
      <p:sp>
        <p:nvSpPr>
          <p:cNvPr id="86323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32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F06ABFC-EE49-5C4B-8B6A-17280D97B3B8}" type="slidenum">
              <a:rPr lang="en-US"/>
              <a:pPr/>
              <a:t>65</a:t>
            </a:fld>
            <a:endParaRPr lang="en-US"/>
          </a:p>
        </p:txBody>
      </p:sp>
      <p:sp>
        <p:nvSpPr>
          <p:cNvPr id="8652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52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7AAD09A-0B7F-994E-BB00-BF61A581A707}" type="slidenum">
              <a:rPr lang="en-US"/>
              <a:pPr/>
              <a:t>66</a:t>
            </a:fld>
            <a:endParaRPr lang="en-US"/>
          </a:p>
        </p:txBody>
      </p:sp>
      <p:sp>
        <p:nvSpPr>
          <p:cNvPr id="7649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4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9B1A61-FAD2-D34E-BB62-747608B34D6D}" type="slidenum">
              <a:rPr lang="en-US">
                <a:solidFill>
                  <a:prstClr val="black"/>
                </a:solidFill>
              </a:rPr>
              <a:pPr/>
              <a:t>67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90769C9-9875-1A45-8F0C-7D076A39265C}" type="slidenum">
              <a:rPr lang="en-US"/>
              <a:pPr/>
              <a:t>68</a:t>
            </a:fld>
            <a:endParaRPr lang="en-US"/>
          </a:p>
        </p:txBody>
      </p:sp>
      <p:sp>
        <p:nvSpPr>
          <p:cNvPr id="198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8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C72698-1F8E-9E4A-811F-2B54E65840C5}" type="slidenum">
              <a:rPr lang="en-US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61243CB-C6F1-664C-90A2-7A61CC37E496}" type="slidenum">
              <a:rPr lang="en-US">
                <a:solidFill>
                  <a:prstClr val="black"/>
                </a:solidFill>
                <a:latin typeface="Times New Roman" pitchFamily="1" charset="0"/>
              </a:rPr>
              <a:pPr/>
              <a:t>8</a:t>
            </a:fld>
            <a:endParaRPr lang="en-US">
              <a:solidFill>
                <a:prstClr val="black"/>
              </a:solidFill>
              <a:latin typeface="Times New Roman" pitchFamily="1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>
              <a:latin typeface="Times New Roman" pitchFamily="1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61243CB-C6F1-664C-90A2-7A61CC37E496}" type="slidenum">
              <a:rPr lang="en-US">
                <a:solidFill>
                  <a:prstClr val="black"/>
                </a:solidFill>
                <a:latin typeface="Times New Roman" pitchFamily="1" charset="0"/>
              </a:rPr>
              <a:pPr/>
              <a:t>9</a:t>
            </a:fld>
            <a:endParaRPr lang="en-US">
              <a:solidFill>
                <a:prstClr val="black"/>
              </a:solidFill>
              <a:latin typeface="Times New Roman" pitchFamily="1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>
              <a:latin typeface="Times New Roman" pitchFamily="1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C179319-EBCB-EC44-BABA-F5EDD1D4859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3ADE519-0466-6C45-83C1-371F2FEE7FE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9AFCF31-B35B-864A-BBDA-07E44CD9EE5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7CAE041-5BF3-8649-8E6B-15567A4A000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A818685-751A-614C-A643-0DB30276073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A818685-751A-614C-A643-0DB30276073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A818685-751A-614C-A643-0DB30276073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1A61EE1-17C0-A242-A04D-5092C058BA2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5342FA9-5BA2-D747-9E9B-4871D3B8113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79CD79F-AE13-4645-BB5C-F4C8EBB053B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889BF03-8342-BC42-8085-83863E128F7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84B822E-91A0-CC4E-B3F8-4520C0F86E4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8A20B6D-9E8A-AE49-B2C2-90792D133EA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9A3FA8A-C4FF-7F45-9603-374C8746043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ECAE457-F1C6-7341-94CD-B503F78FFC5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b="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b="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0"/>
            </a:lvl1pPr>
          </a:lstStyle>
          <a:p>
            <a:fld id="{2F14B723-E449-EA45-A28A-5FA5DD77E738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b="0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b="0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49B409AF-2D96-BA43-BA47-19F872ACA0CC}" type="slidenum">
              <a:rPr lang="en-US" b="0">
                <a:solidFill>
                  <a:srgbClr val="000000"/>
                </a:solidFill>
              </a:rPr>
              <a:pPr/>
              <a:t>‹#›</a:t>
            </a:fld>
            <a:endParaRPr lang="en-US" b="0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0"/>
            </a:lvl1pPr>
          </a:lstStyle>
          <a:p>
            <a:fld id="{D3F8020C-4511-D84B-9FB2-F4C8795252A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0"/>
            </a:lvl1pPr>
          </a:lstStyle>
          <a:p>
            <a:fld id="{D3F8020C-4511-D84B-9FB2-F4C8795252A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0"/>
            </a:lvl1pPr>
          </a:lstStyle>
          <a:p>
            <a:fld id="{D3F8020C-4511-D84B-9FB2-F4C8795252A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slide" Target="slide2.xml"/><Relationship Id="rId5" Type="http://schemas.openxmlformats.org/officeDocument/2006/relationships/slide" Target="slide8.xml"/><Relationship Id="rId6" Type="http://schemas.openxmlformats.org/officeDocument/2006/relationships/slide" Target="slide22.xml"/><Relationship Id="rId7" Type="http://schemas.openxmlformats.org/officeDocument/2006/relationships/slide" Target="slide34.xml"/><Relationship Id="rId8" Type="http://schemas.openxmlformats.org/officeDocument/2006/relationships/slide" Target="slide66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4" Type="http://schemas.openxmlformats.org/officeDocument/2006/relationships/slide" Target="slide20.xml"/><Relationship Id="rId5" Type="http://schemas.openxmlformats.org/officeDocument/2006/relationships/slide" Target="slide68.xml"/><Relationship Id="rId6" Type="http://schemas.openxmlformats.org/officeDocument/2006/relationships/slide" Target="slide18.xml"/><Relationship Id="rId7" Type="http://schemas.openxmlformats.org/officeDocument/2006/relationships/slide" Target="slide14.xml"/><Relationship Id="rId8" Type="http://schemas.openxmlformats.org/officeDocument/2006/relationships/slide" Target="slide19.xml"/><Relationship Id="rId9" Type="http://schemas.openxmlformats.org/officeDocument/2006/relationships/slide" Target="slide22.xml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 bwMode="auto">
          <a:xfrm>
            <a:off x="304800" y="166340"/>
            <a:ext cx="2386584" cy="2386584"/>
          </a:xfrm>
          <a:prstGeom prst="rect">
            <a:avLst/>
          </a:prstGeom>
          <a:gradFill flip="none" rotWithShape="1">
            <a:gsLst>
              <a:gs pos="0">
                <a:srgbClr val="666666"/>
              </a:gs>
              <a:gs pos="100000">
                <a:srgbClr val="CCCCCC"/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4515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67545" y="898675"/>
            <a:ext cx="5442855" cy="533400"/>
          </a:xfrm>
        </p:spPr>
        <p:txBody>
          <a:bodyPr/>
          <a:lstStyle/>
          <a:p>
            <a:pPr algn="l"/>
            <a:r>
              <a:rPr lang="en-US" sz="3600" smtClean="0">
                <a:solidFill>
                  <a:srgbClr val="000000"/>
                </a:solidFill>
              </a:rPr>
              <a:t>Inheritance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4" name="Rectangle 22"/>
          <p:cNvSpPr>
            <a:spLocks noChangeArrowheads="1"/>
          </p:cNvSpPr>
          <p:nvPr/>
        </p:nvSpPr>
        <p:spPr bwMode="auto">
          <a:xfrm>
            <a:off x="1671638" y="573088"/>
            <a:ext cx="150011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" charset="0"/>
              </a:rPr>
              <a:t>C H A P T E R  </a:t>
            </a:r>
            <a:r>
              <a:rPr lang="en-US" dirty="0" smtClean="0">
                <a:solidFill>
                  <a:srgbClr val="000000"/>
                </a:solidFill>
                <a:latin typeface="Helvetica" charset="0"/>
              </a:rPr>
              <a:t> 19</a:t>
            </a:r>
            <a:endParaRPr lang="en-US" b="0" dirty="0">
              <a:solidFill>
                <a:srgbClr val="000000"/>
              </a:solidFill>
              <a:latin typeface="Helvetica" charset="0"/>
            </a:endParaRPr>
          </a:p>
        </p:txBody>
      </p:sp>
      <p:sp>
        <p:nvSpPr>
          <p:cNvPr id="5" name="Line 23"/>
          <p:cNvSpPr>
            <a:spLocks noChangeShapeType="1"/>
          </p:cNvSpPr>
          <p:nvPr/>
        </p:nvSpPr>
        <p:spPr bwMode="auto">
          <a:xfrm flipV="1">
            <a:off x="1589088" y="885825"/>
            <a:ext cx="4951412" cy="79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6" name="Rectangle 24"/>
          <p:cNvSpPr>
            <a:spLocks noChangeArrowheads="1"/>
          </p:cNvSpPr>
          <p:nvPr/>
        </p:nvSpPr>
        <p:spPr bwMode="auto">
          <a:xfrm>
            <a:off x="2667000" y="1601405"/>
            <a:ext cx="3657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b="0" i="1" dirty="0" smtClean="0"/>
              <a:t>Beware how you trifle with your marvelous </a:t>
            </a:r>
            <a:r>
              <a:rPr lang="en-US" sz="1000" b="0" i="1" dirty="0" smtClean="0"/>
              <a:t>inheritance.</a:t>
            </a:r>
            <a:endParaRPr lang="en-US" sz="1000" b="0" i="1" dirty="0">
              <a:solidFill>
                <a:srgbClr val="000000"/>
              </a:solidFill>
            </a:endParaRPr>
          </a:p>
        </p:txBody>
      </p:sp>
      <p:sp>
        <p:nvSpPr>
          <p:cNvPr id="7" name="Rectangle 25"/>
          <p:cNvSpPr>
            <a:spLocks noChangeArrowheads="1"/>
          </p:cNvSpPr>
          <p:nvPr/>
        </p:nvSpPr>
        <p:spPr bwMode="auto">
          <a:xfrm>
            <a:off x="3810000" y="1880810"/>
            <a:ext cx="279558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sz="1000" b="0" dirty="0" smtClean="0">
                <a:solidFill>
                  <a:srgbClr val="000000"/>
                </a:solidFill>
              </a:rPr>
              <a:t>—</a:t>
            </a:r>
            <a:r>
              <a:rPr lang="en-US" sz="1000" b="0" dirty="0" smtClean="0"/>
              <a:t>Henry Cabot Lodge, “League of Nations” 1919</a:t>
            </a:r>
            <a:endParaRPr lang="en-US" sz="1000" b="0" dirty="0">
              <a:solidFill>
                <a:srgbClr val="000000"/>
              </a:solidFill>
            </a:endParaRPr>
          </a:p>
        </p:txBody>
      </p:sp>
      <p:pic>
        <p:nvPicPr>
          <p:cNvPr id="15" name="Picture 14" descr="ProgrammingAbstractionsCov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7412" y="166340"/>
            <a:ext cx="1920240" cy="2379643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30" name="Text Box 26">
            <a:hlinkClick r:id="rId4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2895600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 smtClean="0">
                <a:solidFill>
                  <a:srgbClr val="3333CC"/>
                </a:solidFill>
              </a:rPr>
              <a:t>19.1  Simple inheritance</a:t>
            </a:r>
            <a:endParaRPr lang="en-US" sz="2400" b="0" u="sng" dirty="0">
              <a:solidFill>
                <a:srgbClr val="3333CC"/>
              </a:solidFill>
            </a:endParaRPr>
          </a:p>
        </p:txBody>
      </p:sp>
      <p:sp>
        <p:nvSpPr>
          <p:cNvPr id="31" name="Text Box 27">
            <a:hlinkClick r:id="rId5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3291616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 smtClean="0">
                <a:solidFill>
                  <a:srgbClr val="3333CC"/>
                </a:solidFill>
              </a:rPr>
              <a:t>19.2  A hierarchy of graphical shapes</a:t>
            </a:r>
            <a:endParaRPr lang="en-US" sz="2400" b="0" u="sng" dirty="0">
              <a:solidFill>
                <a:srgbClr val="3333CC"/>
              </a:solidFill>
            </a:endParaRPr>
          </a:p>
        </p:txBody>
      </p:sp>
      <p:sp>
        <p:nvSpPr>
          <p:cNvPr id="32" name="Text Box 28">
            <a:hlinkClick r:id="rId6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3687632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 smtClean="0">
                <a:solidFill>
                  <a:srgbClr val="3333CC"/>
                </a:solidFill>
              </a:rPr>
              <a:t>19.3  A class hierarchy for expressions</a:t>
            </a:r>
            <a:endParaRPr lang="en-US" sz="2400" b="0" u="sng" dirty="0">
              <a:solidFill>
                <a:srgbClr val="3333CC"/>
              </a:solidFill>
            </a:endParaRPr>
          </a:p>
        </p:txBody>
      </p:sp>
      <p:sp>
        <p:nvSpPr>
          <p:cNvPr id="33" name="Text Box 29">
            <a:hlinkClick r:id="rId7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4083648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 smtClean="0">
                <a:solidFill>
                  <a:srgbClr val="3333CC"/>
                </a:solidFill>
              </a:rPr>
              <a:t>19.4  Parsing an expression</a:t>
            </a:r>
            <a:endParaRPr lang="en-US" sz="2400" b="0" u="sng" dirty="0">
              <a:solidFill>
                <a:srgbClr val="3333CC"/>
              </a:solidFill>
            </a:endParaRPr>
          </a:p>
        </p:txBody>
      </p:sp>
      <p:sp>
        <p:nvSpPr>
          <p:cNvPr id="34" name="Text Box 30">
            <a:hlinkClick r:id="rId8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4479664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 smtClean="0">
                <a:solidFill>
                  <a:srgbClr val="3333CC"/>
                </a:solidFill>
              </a:rPr>
              <a:t>19.5  Multiple inheritance</a:t>
            </a:r>
            <a:endParaRPr lang="en-US" sz="2400" b="0" u="sng" dirty="0">
              <a:solidFill>
                <a:srgbClr val="3333C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The </a:t>
            </a:r>
            <a:r>
              <a:rPr lang="en-US" sz="36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GObject</a:t>
            </a:r>
            <a:r>
              <a:rPr lang="en-US" sz="4000" dirty="0" smtClean="0">
                <a:solidFill>
                  <a:srgbClr val="FF0000"/>
                </a:solidFill>
              </a:rPr>
              <a:t> Hierarchy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87" name="Rectangle 86"/>
          <p:cNvSpPr/>
          <p:nvPr/>
        </p:nvSpPr>
        <p:spPr bwMode="auto">
          <a:xfrm>
            <a:off x="3429000" y="1761545"/>
            <a:ext cx="2278162" cy="1199366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88" name="Straight Connector 87"/>
          <p:cNvCxnSpPr/>
          <p:nvPr/>
        </p:nvCxnSpPr>
        <p:spPr bwMode="auto">
          <a:xfrm flipV="1">
            <a:off x="3434122" y="201869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Straight Connector 88"/>
          <p:cNvCxnSpPr/>
          <p:nvPr/>
        </p:nvCxnSpPr>
        <p:spPr bwMode="auto">
          <a:xfrm flipV="1">
            <a:off x="3434122" y="207070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0" name="TextBox 89"/>
          <p:cNvSpPr txBox="1"/>
          <p:nvPr/>
        </p:nvSpPr>
        <p:spPr>
          <a:xfrm>
            <a:off x="3434122" y="1729615"/>
            <a:ext cx="2273040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i="1" dirty="0" err="1" smtClean="0">
                <a:solidFill>
                  <a:srgbClr val="000000"/>
                </a:solidFill>
                <a:latin typeface="Courier New"/>
                <a:cs typeface="Courier New"/>
              </a:rPr>
              <a:t>GObject</a:t>
            </a:r>
            <a:endParaRPr lang="en-US" i="1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3397837" y="2056781"/>
            <a:ext cx="2317164" cy="87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setLocation(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lang="en-US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move(</a:t>
            </a:r>
            <a:r>
              <a:rPr lang="en-US" sz="1200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dx</a:t>
            </a:r>
            <a:r>
              <a:rPr lang="en-US" sz="1200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sz="1200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dy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setColor(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color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virtual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draw(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gw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</p:txBody>
      </p:sp>
      <p:grpSp>
        <p:nvGrpSpPr>
          <p:cNvPr id="2" name="Group 37"/>
          <p:cNvGrpSpPr/>
          <p:nvPr/>
        </p:nvGrpSpPr>
        <p:grpSpPr>
          <a:xfrm>
            <a:off x="654636" y="2916345"/>
            <a:ext cx="2808409" cy="2189056"/>
            <a:chOff x="654636" y="2916345"/>
            <a:chExt cx="2808409" cy="2189056"/>
          </a:xfrm>
        </p:grpSpPr>
        <p:sp>
          <p:nvSpPr>
            <p:cNvPr id="46" name="Rectangle 45"/>
            <p:cNvSpPr/>
            <p:nvPr/>
          </p:nvSpPr>
          <p:spPr bwMode="auto">
            <a:xfrm>
              <a:off x="685800" y="4308135"/>
              <a:ext cx="2278162" cy="7972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 flipV="1">
              <a:off x="690922" y="456528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 flipV="1">
              <a:off x="690922" y="461729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690922" y="4276205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GLine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54636" y="4603370"/>
              <a:ext cx="2393363" cy="483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GLine(</a:t>
              </a:r>
              <a:r>
                <a:rPr lang="en-US" b="0" i="1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x</a:t>
              </a:r>
              <a:r>
                <a:rPr lang="en-US" sz="1200" b="0" baseline="-2500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1</a:t>
              </a:r>
              <a:r>
                <a:rPr lang="en-US" b="0" i="1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, y</a:t>
              </a:r>
              <a:r>
                <a:rPr lang="en-US" sz="1200" b="0" baseline="-2500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1</a:t>
              </a:r>
              <a:r>
                <a:rPr lang="en-US" b="0" i="1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, x</a:t>
              </a:r>
              <a:r>
                <a:rPr lang="en-US" sz="1200" b="0" baseline="-2500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2</a:t>
              </a:r>
              <a:r>
                <a:rPr lang="en-US" b="0" i="1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, y</a:t>
              </a:r>
              <a:r>
                <a:rPr lang="en-US" sz="1200" b="0" baseline="-2500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2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virtual </a:t>
              </a: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draw(</a:t>
              </a:r>
              <a:r>
                <a:rPr lang="en-US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gw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  <p:sp>
          <p:nvSpPr>
            <p:cNvPr id="95" name="Isosceles Triangle 94"/>
            <p:cNvSpPr/>
            <p:nvPr/>
          </p:nvSpPr>
          <p:spPr bwMode="auto">
            <a:xfrm rot="3120000" flipH="1">
              <a:off x="3234445" y="291634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96" name="Straight Connector 95"/>
            <p:cNvCxnSpPr>
              <a:stCxn id="95" idx="3"/>
              <a:endCxn id="46" idx="0"/>
            </p:cNvCxnSpPr>
            <p:nvPr/>
          </p:nvCxnSpPr>
          <p:spPr bwMode="auto">
            <a:xfrm rot="10800000" flipV="1">
              <a:off x="1824881" y="3101015"/>
              <a:ext cx="1433794" cy="120712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" name="Group 38"/>
          <p:cNvGrpSpPr/>
          <p:nvPr/>
        </p:nvGrpSpPr>
        <p:grpSpPr>
          <a:xfrm>
            <a:off x="3325266" y="2980805"/>
            <a:ext cx="2469564" cy="2353195"/>
            <a:chOff x="3325266" y="2980805"/>
            <a:chExt cx="2469564" cy="2353195"/>
          </a:xfrm>
        </p:grpSpPr>
        <p:sp>
          <p:nvSpPr>
            <p:cNvPr id="120" name="Rectangle 119"/>
            <p:cNvSpPr/>
            <p:nvPr/>
          </p:nvSpPr>
          <p:spPr bwMode="auto">
            <a:xfrm>
              <a:off x="3352800" y="4308134"/>
              <a:ext cx="2438400" cy="10258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1" name="Straight Connector 120"/>
            <p:cNvCxnSpPr/>
            <p:nvPr/>
          </p:nvCxnSpPr>
          <p:spPr bwMode="auto">
            <a:xfrm flipV="1">
              <a:off x="3352800" y="4565280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2" name="Straight Connector 121"/>
            <p:cNvCxnSpPr/>
            <p:nvPr/>
          </p:nvCxnSpPr>
          <p:spPr bwMode="auto">
            <a:xfrm flipV="1">
              <a:off x="3352800" y="4617290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3" name="TextBox 122"/>
            <p:cNvSpPr txBox="1"/>
            <p:nvPr/>
          </p:nvSpPr>
          <p:spPr>
            <a:xfrm>
              <a:off x="3352800" y="4276205"/>
              <a:ext cx="243840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GOval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3325266" y="4603370"/>
              <a:ext cx="2469564" cy="677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GOval(</a:t>
              </a:r>
              <a:r>
                <a:rPr lang="en-US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x</a:t>
              </a:r>
              <a:r>
                <a:rPr lang="en-US" b="0" i="1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, </a:t>
              </a:r>
              <a:r>
                <a:rPr lang="en-US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y</a:t>
              </a:r>
              <a:r>
                <a:rPr lang="en-US" b="0" i="1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, width, height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setFilled(</a:t>
              </a:r>
              <a:r>
                <a:rPr lang="en-US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flag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virtual </a:t>
              </a: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draw(</a:t>
              </a:r>
              <a:r>
                <a:rPr lang="en-US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gw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  <p:sp>
          <p:nvSpPr>
            <p:cNvPr id="125" name="Isosceles Triangle 124"/>
            <p:cNvSpPr/>
            <p:nvPr/>
          </p:nvSpPr>
          <p:spPr bwMode="auto">
            <a:xfrm flipH="1">
              <a:off x="4455885" y="298080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6" name="Straight Connector 125"/>
            <p:cNvCxnSpPr>
              <a:stCxn id="125" idx="3"/>
              <a:endCxn id="120" idx="0"/>
            </p:cNvCxnSpPr>
            <p:nvPr/>
          </p:nvCxnSpPr>
          <p:spPr bwMode="auto">
            <a:xfrm rot="16200000" flipH="1">
              <a:off x="4021728" y="3757861"/>
              <a:ext cx="1098729" cy="181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4" name="Group 39"/>
          <p:cNvGrpSpPr/>
          <p:nvPr/>
        </p:nvGrpSpPr>
        <p:grpSpPr>
          <a:xfrm>
            <a:off x="5684940" y="2916345"/>
            <a:ext cx="2849459" cy="2417655"/>
            <a:chOff x="5684940" y="2916345"/>
            <a:chExt cx="2849459" cy="2417655"/>
          </a:xfrm>
        </p:grpSpPr>
        <p:sp>
          <p:nvSpPr>
            <p:cNvPr id="128" name="Isosceles Triangle 127"/>
            <p:cNvSpPr/>
            <p:nvPr/>
          </p:nvSpPr>
          <p:spPr bwMode="auto">
            <a:xfrm rot="18480000">
              <a:off x="5684940" y="291634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9" name="Straight Connector 128"/>
            <p:cNvCxnSpPr>
              <a:stCxn id="128" idx="3"/>
              <a:endCxn id="132" idx="0"/>
            </p:cNvCxnSpPr>
            <p:nvPr/>
          </p:nvCxnSpPr>
          <p:spPr bwMode="auto">
            <a:xfrm>
              <a:off x="5889310" y="3101015"/>
              <a:ext cx="1429809" cy="120711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2" name="Rectangle 131"/>
            <p:cNvSpPr/>
            <p:nvPr/>
          </p:nvSpPr>
          <p:spPr bwMode="auto">
            <a:xfrm>
              <a:off x="6180038" y="4308134"/>
              <a:ext cx="2278162" cy="10258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33" name="Straight Connector 132"/>
            <p:cNvCxnSpPr/>
            <p:nvPr/>
          </p:nvCxnSpPr>
          <p:spPr bwMode="auto">
            <a:xfrm flipV="1">
              <a:off x="6185160" y="456528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" name="Straight Connector 133"/>
            <p:cNvCxnSpPr/>
            <p:nvPr/>
          </p:nvCxnSpPr>
          <p:spPr bwMode="auto">
            <a:xfrm flipV="1">
              <a:off x="6185160" y="461729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5" name="TextBox 134"/>
            <p:cNvSpPr txBox="1"/>
            <p:nvPr/>
          </p:nvSpPr>
          <p:spPr>
            <a:xfrm>
              <a:off x="6185160" y="4276205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GRect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6148874" y="4603370"/>
              <a:ext cx="2385525" cy="677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GRect(</a:t>
              </a:r>
              <a:r>
                <a:rPr lang="en-US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x</a:t>
              </a:r>
              <a:r>
                <a:rPr lang="en-US" b="0" i="1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, </a:t>
              </a:r>
              <a:r>
                <a:rPr lang="en-US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y</a:t>
              </a:r>
              <a:r>
                <a:rPr lang="en-US" b="0" i="1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, width, height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setFilled(</a:t>
              </a:r>
              <a:r>
                <a:rPr lang="en-US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flag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virtual </a:t>
              </a: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draw(</a:t>
              </a:r>
              <a:r>
                <a:rPr lang="en-US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gw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5137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File: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gobjects.h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This file defines a simple hierarchy of graphical objects.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ifndef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_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gobjects_h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#define _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gobjects_h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#include &lt;string&gt;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#include "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gwindow.h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"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Class: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GObject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This class is the root of the hierarchy and encompasses all objects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that can be displayed in a window.  Clients will use pointers to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a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rather than the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itself.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{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3600" b="1" dirty="0" err="1" smtClean="0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 smtClean="0">
                <a:solidFill>
                  <a:srgbClr val="FF0000"/>
                </a:solidFill>
              </a:rPr>
              <a:t> Interface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7523" name="Text Box 3"/>
          <p:cNvSpPr txBox="1">
            <a:spLocks noChangeArrowheads="1"/>
          </p:cNvSpPr>
          <p:nvPr/>
        </p:nvSpPr>
        <p:spPr bwMode="auto">
          <a:xfrm>
            <a:off x="350838" y="1197864"/>
            <a:ext cx="8440737" cy="5137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File: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gobjects.h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This file defines a simple hierarchy of graphical objects.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ifndef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_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gobjects_h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#define _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gobjects_h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#include &lt;string&gt;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#include "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gwindow.h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"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Class: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GObject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This class is the root of the hierarchy and encompasses all objects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that can be displayed in a window.  Clients will use pointers to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a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rather than the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itself.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{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381625"/>
            <a:chOff x="235" y="720"/>
            <a:chExt cx="5285" cy="3390"/>
          </a:xfrm>
        </p:grpSpPr>
        <p:sp>
          <p:nvSpPr>
            <p:cNvPr id="74752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12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47526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261" cy="335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Method: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setLocation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-&gt;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setLocation(x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,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y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Sets the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x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and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y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coordinates of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to the specified values.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void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setLocation(double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x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, double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Method: move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-&gt;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move(dx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,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dy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Adds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dx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and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dy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to the coordinates of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.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void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move(double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x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, double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Method: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setColor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-&gt;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setColor(color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Sets the color of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.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void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setColor(std::string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color);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sp>
        <p:nvSpPr>
          <p:cNvPr id="74752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3600" b="1" dirty="0" err="1" smtClean="0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4000" dirty="0">
                <a:solidFill>
                  <a:srgbClr val="FF0000"/>
                </a:solidFill>
              </a:rPr>
              <a:t>Interface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753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7523" name="Text Box 3"/>
          <p:cNvSpPr txBox="1">
            <a:spLocks noChangeArrowheads="1"/>
          </p:cNvSpPr>
          <p:nvPr/>
        </p:nvSpPr>
        <p:spPr bwMode="auto">
          <a:xfrm>
            <a:off x="350838" y="1197864"/>
            <a:ext cx="8440737" cy="5331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Method: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setLocation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-&gt;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setLocation(x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Sets the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and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coordinates of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to the specified values.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setLocation(double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Method: move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-&gt;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move(dx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dy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Adds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dx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and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dy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to the coordinates of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move(double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Method: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setColor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-&gt;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setColor(color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Sets the color of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setColor(std::string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color);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334000"/>
            <a:chOff x="235" y="720"/>
            <a:chExt cx="5285" cy="3360"/>
          </a:xfrm>
        </p:grpSpPr>
        <p:sp>
          <p:nvSpPr>
            <p:cNvPr id="74752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6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47526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261" cy="23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Abstract method: draw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-&gt;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draw(gw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Draws the graphical object on the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GraphicsWindow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specified by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gw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.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This method is implemented by the specific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GObject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subclasses.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void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draw(GWindow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&amp;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gw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) = 0;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protected: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 The following methods and fields are available to the subclasses */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GObject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();                        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Superclass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constructor         */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std::string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color;                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 The color of the object        */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double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x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,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;                      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 The coordinates of the object  */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</p:txBody>
        </p:sp>
      </p:grpSp>
      <p:sp>
        <p:nvSpPr>
          <p:cNvPr id="74752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3600" b="1" dirty="0" err="1" smtClean="0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4000" dirty="0">
                <a:solidFill>
                  <a:srgbClr val="FF0000"/>
                </a:solidFill>
              </a:rPr>
              <a:t>Interface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753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7523" name="Text Box 3"/>
          <p:cNvSpPr txBox="1">
            <a:spLocks noChangeArrowheads="1"/>
          </p:cNvSpPr>
          <p:nvPr/>
        </p:nvSpPr>
        <p:spPr bwMode="auto">
          <a:xfrm>
            <a:off x="350838" y="1197864"/>
            <a:ext cx="8440737" cy="3780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Abstract method: draw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-&gt;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draw(gw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Draws the graphical object on the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GraphicsWindow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specified by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gw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This method is implemented by the specific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subclasses.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draw(GWindow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 = 0;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protected: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 The following methods and fields are available to the subclasses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();                        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Superclass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constructor         */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std::string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color;                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 The color of the object        */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double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                      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 The coordinates of the object 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360988"/>
            <a:chOff x="235" y="720"/>
            <a:chExt cx="5285" cy="3377"/>
          </a:xfrm>
        </p:grpSpPr>
        <p:sp>
          <p:nvSpPr>
            <p:cNvPr id="74752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6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47526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261" cy="33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Subclass: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GLine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The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GLine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subclass represents a line segment on the window.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class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GLine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: public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GObject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{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Constructor: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GLine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GLine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lp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= new GLine(x1, y1, x2, y2);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---------------------------------------------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Creates a line segment that extends from (x1, y1) to (x2, y2).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GLine(double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x1, double y1, double x2, double y2);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 Prototypes for the overridden virtual methods */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void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draw(GWindow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&amp;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gw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private: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double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dx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;                      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 Horizontal distance from x1 to x2    */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double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dy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;                      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 Vertical distance from y1 to y2      */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</p:txBody>
        </p:sp>
      </p:grpSp>
      <p:sp>
        <p:nvSpPr>
          <p:cNvPr id="74752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3600" b="1" dirty="0" err="1" smtClean="0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 smtClean="0">
                <a:solidFill>
                  <a:srgbClr val="FF0000"/>
                </a:solidFill>
              </a:rPr>
              <a:t> Interface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753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7523" name="Text Box 3"/>
          <p:cNvSpPr txBox="1">
            <a:spLocks noChangeArrowheads="1"/>
          </p:cNvSpPr>
          <p:nvPr/>
        </p:nvSpPr>
        <p:spPr bwMode="auto">
          <a:xfrm>
            <a:off x="350838" y="1197864"/>
            <a:ext cx="8440737" cy="5331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Subclass: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GLine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GLine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subclass represents a line segment on the window.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GLine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: public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{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Constructor: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GLine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GLine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lp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= new GLine(x1, y1, x2, y2);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Creates a line segment that extends from (x1, y1) to (x2, y2).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GLine(double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x1, double y1, double x2, double y2);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 Prototypes for the overridden virtual methods */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draw(GWindow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private: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double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                      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 Horizontal distance from x1 to x2    */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double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                      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 Vertical distance from y1 to y2      */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630863"/>
            <a:chOff x="235" y="720"/>
            <a:chExt cx="5285" cy="3547"/>
          </a:xfrm>
        </p:grpSpPr>
        <p:sp>
          <p:nvSpPr>
            <p:cNvPr id="74752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6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47526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261" cy="35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class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GRect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: public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GObject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{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Constructor: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GRect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GRect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rp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= new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GRect(x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,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y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, width, height);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--------------------------------------------------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Creates a rectangle of the specified size and upper left corner at (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x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,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y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).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GRect(double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x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, double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, double width, double height);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Method: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setFilled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rp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-&gt;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setFilled(flag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Indicates whether the rectangle is filled.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void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setFilled(bool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flag);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void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draw(GWindow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&amp;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gw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private: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double width, height;           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 Dimensions of the rectangle          */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bool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filled;                    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 True if the rectangle is filled      */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</p:txBody>
        </p:sp>
      </p:grpSp>
      <p:sp>
        <p:nvSpPr>
          <p:cNvPr id="74752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3600" b="1" dirty="0" err="1" smtClean="0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4000" dirty="0">
                <a:solidFill>
                  <a:srgbClr val="FF0000"/>
                </a:solidFill>
              </a:rPr>
              <a:t>Interface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753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7523" name="Text Box 3"/>
          <p:cNvSpPr txBox="1">
            <a:spLocks noChangeArrowheads="1"/>
          </p:cNvSpPr>
          <p:nvPr/>
        </p:nvSpPr>
        <p:spPr bwMode="auto">
          <a:xfrm>
            <a:off x="350838" y="1197864"/>
            <a:ext cx="8440737" cy="53866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GRect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: public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{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Constructor: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GRect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GRect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rp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= new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GRect(x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, width, height);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Creates a rectangle of the specified size and upper left corner at (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).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GRect(double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double width, double height);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Method: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setFilled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rp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-&gt;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setFilled(flag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Indicates whether the rectangle is filled.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setFilled(bool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flag);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draw(GWindow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private: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double width, height;           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 Dimensions of the rectangle          */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bool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filled;                    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 True if the rectangle is filled      */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630863"/>
            <a:chOff x="235" y="720"/>
            <a:chExt cx="5285" cy="3547"/>
          </a:xfrm>
        </p:grpSpPr>
        <p:sp>
          <p:nvSpPr>
            <p:cNvPr id="74752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6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47526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261" cy="35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class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GOval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: public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GObject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{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Constructor: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GOval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GOval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*op = new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GOval(x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,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y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, width, height);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--------------------------------------------------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Creates an oval inscribed in the specified rectangle.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GOval(double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x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, double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, double width, double height);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Method: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setFilled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Usage: op-&gt;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setFilled(flag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Indicates whether the oval is filled.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void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setFilled(bool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flag);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void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draw(GWindow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&amp;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gw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private: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double width, height;           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 Dimensions of the bounding rectangle */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bool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filled;                    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 True if the oval is filled           */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</p:txBody>
        </p:sp>
      </p:grpSp>
      <p:sp>
        <p:nvSpPr>
          <p:cNvPr id="74752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3600" b="1" dirty="0" err="1" smtClean="0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4000" dirty="0">
                <a:solidFill>
                  <a:srgbClr val="FF0000"/>
                </a:solidFill>
              </a:rPr>
              <a:t>Interface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753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5137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Implementation notes: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class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The constructor for the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superclass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sets all graphical objects to BLACK,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which is the default color.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GObject::GObject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()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setColor("BLACK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");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GObject::setLocation(double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GObject::move(double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+=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+=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GObject::setColor(string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color)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this-&gt;color = color;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Implementation of the </a:t>
            </a:r>
            <a:r>
              <a:rPr lang="en-US" sz="3600" b="1" dirty="0" err="1" smtClean="0">
                <a:solidFill>
                  <a:srgbClr val="FF0000"/>
                </a:solidFill>
                <a:latin typeface="Courier New" charset="0"/>
              </a:rPr>
              <a:t>GObject</a:t>
            </a:r>
            <a:r>
              <a:rPr lang="en-US" sz="4000" dirty="0" smtClean="0">
                <a:solidFill>
                  <a:srgbClr val="FF0000"/>
                </a:solidFill>
              </a:rPr>
              <a:t> Class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3973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Implementation notes: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GLine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class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The constructor for the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GLine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class has to change the specification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of the line from the endpoints passed to the constructor to the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representation that uses a starting point along with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dx/dy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values.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GLine::GLine(double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x1, double y1, double x2, double y2)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 x1;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 y1;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 x2 - x1;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 y2 - y1;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GLine::draw(GWindow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gw.setColor(color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gw.drawLine(x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+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+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dy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Implementation of the </a:t>
            </a:r>
            <a:r>
              <a:rPr lang="en-US" sz="3600" b="1" dirty="0" err="1" smtClean="0">
                <a:solidFill>
                  <a:srgbClr val="FF0000"/>
                </a:solidFill>
                <a:latin typeface="Courier New" charset="0"/>
              </a:rPr>
              <a:t>GLine</a:t>
            </a:r>
            <a:r>
              <a:rPr lang="en-US" sz="4000" dirty="0" smtClean="0">
                <a:solidFill>
                  <a:srgbClr val="FF0000"/>
                </a:solidFill>
              </a:rPr>
              <a:t> Class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3973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GRect::GRect(double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double width, double height)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this-&gt;width = width;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this-&gt;height = height;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filled = false;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GRect::setFilled(bool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flag)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filled = flag;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GRect::draw(GWindow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gw.setColor(color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(filled)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gw.fillRect(x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width, height);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} else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gw.drawRect(x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width, height);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}     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Implementation of the </a:t>
            </a:r>
            <a:r>
              <a:rPr lang="en-US" sz="3600" b="1" dirty="0" err="1" smtClean="0">
                <a:solidFill>
                  <a:srgbClr val="FF0000"/>
                </a:solidFill>
                <a:latin typeface="Courier New" charset="0"/>
              </a:rPr>
              <a:t>GRect</a:t>
            </a:r>
            <a:r>
              <a:rPr lang="en-US" sz="4000" dirty="0" smtClean="0">
                <a:solidFill>
                  <a:srgbClr val="FF0000"/>
                </a:solidFill>
              </a:rPr>
              <a:t> Class</a:t>
            </a:r>
            <a:endParaRPr lang="en-US" sz="4000" b="1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Class </a:t>
            </a:r>
            <a:r>
              <a:rPr lang="en-US" sz="4000" dirty="0">
                <a:solidFill>
                  <a:srgbClr val="FF0000"/>
                </a:solidFill>
              </a:rPr>
              <a:t>Hierarchies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63907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16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ts val="13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Much of the power of modern object-oriented languages comes from the fact that they support </a:t>
            </a:r>
            <a:r>
              <a:rPr lang="en-US" sz="2400" i="1" dirty="0" smtClean="0">
                <a:solidFill>
                  <a:srgbClr val="000000"/>
                </a:solidFill>
              </a:rPr>
              <a:t>class hierarchies</a:t>
            </a:r>
            <a:r>
              <a:rPr lang="en-US" sz="2400" b="0" i="1" dirty="0" smtClean="0">
                <a:solidFill>
                  <a:srgbClr val="000000"/>
                </a:solidFill>
              </a:rPr>
              <a:t>.</a:t>
            </a:r>
            <a:r>
              <a:rPr lang="en-US" sz="2400" b="0" dirty="0" smtClean="0">
                <a:solidFill>
                  <a:srgbClr val="000000"/>
                </a:solidFill>
              </a:rPr>
              <a:t>  Any class can be designated as a </a:t>
            </a:r>
            <a:r>
              <a:rPr lang="en-US" sz="2400" i="1" dirty="0" smtClean="0">
                <a:solidFill>
                  <a:srgbClr val="000000"/>
                </a:solidFill>
              </a:rPr>
              <a:t>subclass</a:t>
            </a:r>
            <a:r>
              <a:rPr lang="en-US" sz="2400" b="0" dirty="0" smtClean="0">
                <a:solidFill>
                  <a:srgbClr val="000000"/>
                </a:solidFill>
              </a:rPr>
              <a:t> of some other class, which is called its </a:t>
            </a:r>
            <a:r>
              <a:rPr lang="en-US" sz="2400" i="1" dirty="0" err="1" smtClean="0">
                <a:solidFill>
                  <a:srgbClr val="000000"/>
                </a:solidFill>
              </a:rPr>
              <a:t>superclass</a:t>
            </a:r>
            <a:r>
              <a:rPr lang="en-US" sz="2400" b="0" dirty="0" smtClean="0">
                <a:solidFill>
                  <a:srgbClr val="000000"/>
                </a:solidFill>
              </a:rPr>
              <a:t>.</a:t>
            </a:r>
            <a:endParaRPr lang="en-US" sz="2400" i="1" dirty="0" smtClean="0">
              <a:solidFill>
                <a:srgbClr val="000000"/>
              </a:solidFill>
            </a:endParaRPr>
          </a:p>
          <a:p>
            <a:pPr marL="342900" indent="-342900" algn="just">
              <a:lnSpc>
                <a:spcPct val="85000"/>
              </a:lnSpc>
              <a:spcAft>
                <a:spcPts val="13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Each subclass </a:t>
            </a:r>
            <a:r>
              <a:rPr lang="en-US" sz="2400" b="0" dirty="0">
                <a:solidFill>
                  <a:srgbClr val="000000"/>
                </a:solidFill>
              </a:rPr>
              <a:t>represents a </a:t>
            </a:r>
            <a:r>
              <a:rPr lang="en-US" sz="2400" i="1" dirty="0">
                <a:solidFill>
                  <a:srgbClr val="000000"/>
                </a:solidFill>
              </a:rPr>
              <a:t>specialization</a:t>
            </a:r>
            <a:r>
              <a:rPr lang="en-US" sz="2400" b="0" dirty="0">
                <a:solidFill>
                  <a:srgbClr val="000000"/>
                </a:solidFill>
              </a:rPr>
              <a:t> of its </a:t>
            </a:r>
            <a:r>
              <a:rPr lang="en-US" sz="2400" b="0" dirty="0" err="1">
                <a:solidFill>
                  <a:srgbClr val="000000"/>
                </a:solidFill>
              </a:rPr>
              <a:t>superclass</a:t>
            </a:r>
            <a:r>
              <a:rPr lang="en-US" sz="2400" b="0" dirty="0">
                <a:solidFill>
                  <a:srgbClr val="000000"/>
                </a:solidFill>
              </a:rPr>
              <a:t>.  If you create an object that is an instance of a class, that object is also an instance of all other classes in the hierarchy above it in the </a:t>
            </a:r>
            <a:r>
              <a:rPr lang="en-US" sz="2400" b="0" dirty="0" err="1">
                <a:solidFill>
                  <a:srgbClr val="000000"/>
                </a:solidFill>
              </a:rPr>
              <a:t>superclass</a:t>
            </a:r>
            <a:r>
              <a:rPr lang="en-US" sz="2400" b="0" dirty="0">
                <a:solidFill>
                  <a:srgbClr val="000000"/>
                </a:solidFill>
              </a:rPr>
              <a:t> chain.</a:t>
            </a:r>
            <a:endParaRPr lang="en-US" sz="2400" b="0" dirty="0" smtClean="0">
              <a:solidFill>
                <a:srgbClr val="000000"/>
              </a:solidFill>
            </a:endParaRPr>
          </a:p>
          <a:p>
            <a:pPr marL="342900" indent="-342900" algn="just">
              <a:lnSpc>
                <a:spcPct val="85000"/>
              </a:lnSpc>
              <a:spcAft>
                <a:spcPts val="13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When </a:t>
            </a:r>
            <a:r>
              <a:rPr lang="en-US" sz="2400" b="0" dirty="0">
                <a:solidFill>
                  <a:srgbClr val="000000"/>
                </a:solidFill>
              </a:rPr>
              <a:t>you define a new class in C++, that class automatically </a:t>
            </a:r>
            <a:r>
              <a:rPr lang="en-US" sz="2400" i="1" dirty="0">
                <a:solidFill>
                  <a:srgbClr val="000000"/>
                </a:solidFill>
              </a:rPr>
              <a:t>inherits</a:t>
            </a:r>
            <a:r>
              <a:rPr lang="en-US" sz="2400" b="0" dirty="0">
                <a:solidFill>
                  <a:srgbClr val="000000"/>
                </a:solidFill>
              </a:rPr>
              <a:t> the behavior of its </a:t>
            </a:r>
            <a:r>
              <a:rPr lang="en-US" sz="2400" b="0" dirty="0" err="1">
                <a:solidFill>
                  <a:srgbClr val="000000"/>
                </a:solidFill>
              </a:rPr>
              <a:t>superclass</a:t>
            </a:r>
            <a:r>
              <a:rPr lang="en-US" sz="2400" b="0" dirty="0" smtClean="0">
                <a:solidFill>
                  <a:srgbClr val="000000"/>
                </a:solidFill>
              </a:rPr>
              <a:t>.</a:t>
            </a:r>
          </a:p>
          <a:p>
            <a:pPr marL="342900" indent="-342900" algn="just">
              <a:lnSpc>
                <a:spcPct val="85000"/>
              </a:lnSpc>
              <a:spcAft>
                <a:spcPts val="13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Although C++ supports </a:t>
            </a:r>
            <a:r>
              <a:rPr lang="en-US" sz="2400" i="1" dirty="0" smtClean="0">
                <a:solidFill>
                  <a:srgbClr val="000000"/>
                </a:solidFill>
              </a:rPr>
              <a:t>multiple inheritance </a:t>
            </a:r>
            <a:r>
              <a:rPr lang="en-US" sz="2400" b="0" dirty="0" smtClean="0">
                <a:solidFill>
                  <a:srgbClr val="000000"/>
                </a:solidFill>
              </a:rPr>
              <a:t>in which a class can inherit behavior from more than one </a:t>
            </a:r>
            <a:r>
              <a:rPr lang="en-US" sz="2400" b="0" dirty="0" err="1" smtClean="0">
                <a:solidFill>
                  <a:srgbClr val="000000"/>
                </a:solidFill>
              </a:rPr>
              <a:t>superclass</a:t>
            </a:r>
            <a:r>
              <a:rPr lang="en-US" sz="2400" b="0" dirty="0" smtClean="0">
                <a:solidFill>
                  <a:srgbClr val="000000"/>
                </a:solidFill>
              </a:rPr>
              <a:t>, the vast majority of class hierarchies use </a:t>
            </a:r>
            <a:r>
              <a:rPr lang="en-US" sz="2400" i="1" dirty="0" smtClean="0">
                <a:solidFill>
                  <a:srgbClr val="000000"/>
                </a:solidFill>
              </a:rPr>
              <a:t>single inheritance</a:t>
            </a:r>
            <a:r>
              <a:rPr lang="en-US" sz="2400" b="0" dirty="0" smtClean="0">
                <a:solidFill>
                  <a:srgbClr val="000000"/>
                </a:solidFill>
              </a:rPr>
              <a:t> in which each class has a unique </a:t>
            </a:r>
            <a:r>
              <a:rPr lang="en-US" sz="2400" b="0" dirty="0" err="1" smtClean="0">
                <a:solidFill>
                  <a:srgbClr val="000000"/>
                </a:solidFill>
              </a:rPr>
              <a:t>superclass</a:t>
            </a:r>
            <a:r>
              <a:rPr lang="en-US" sz="2400" b="0" dirty="0" smtClean="0">
                <a:solidFill>
                  <a:srgbClr val="000000"/>
                </a:solidFill>
              </a:rPr>
              <a:t>.  This convention means that class hierarchies tend to form trees rather than graphs.</a:t>
            </a:r>
          </a:p>
          <a:p>
            <a:pPr marL="342900" indent="-342900" algn="just">
              <a:lnSpc>
                <a:spcPct val="85000"/>
              </a:lnSpc>
              <a:spcAft>
                <a:spcPts val="1300"/>
              </a:spcAft>
              <a:buFontTx/>
              <a:buChar char="•"/>
            </a:pPr>
            <a:endParaRPr lang="en-US" sz="2400" b="0" dirty="0" smtClean="0">
              <a:solidFill>
                <a:srgbClr val="000000"/>
              </a:solidFill>
            </a:endParaRPr>
          </a:p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3907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3973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GOval::GOval(double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double width, double height)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this-&gt;width = width;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this-&gt;height = height;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filled = false;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GOval::setFilled(bool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flag)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filled = flag;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GOval::draw(GWindow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gw.setColor(color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(filled)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gw.fillOval(x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width, height);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} else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gw.drawOval(x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width, height);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}     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Implementation of the </a:t>
            </a:r>
            <a:r>
              <a:rPr lang="en-US" sz="3600" b="1" dirty="0" err="1" smtClean="0">
                <a:solidFill>
                  <a:srgbClr val="FF0000"/>
                </a:solidFill>
                <a:latin typeface="Courier New" charset="0"/>
              </a:rPr>
              <a:t>GOval</a:t>
            </a:r>
            <a:r>
              <a:rPr lang="en-US" sz="4000" dirty="0" smtClean="0">
                <a:solidFill>
                  <a:srgbClr val="FF0000"/>
                </a:solidFill>
              </a:rPr>
              <a:t> Class</a:t>
            </a:r>
            <a:endParaRPr lang="en-US" sz="4000" b="1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Calling </a:t>
            </a:r>
            <a:r>
              <a:rPr lang="en-US" sz="4000" dirty="0" err="1" smtClean="0">
                <a:solidFill>
                  <a:srgbClr val="FF0000"/>
                </a:solidFill>
              </a:rPr>
              <a:t>Superclass</a:t>
            </a:r>
            <a:r>
              <a:rPr lang="en-US" sz="4000" dirty="0" smtClean="0">
                <a:solidFill>
                  <a:srgbClr val="FF0000"/>
                </a:solidFill>
              </a:rPr>
              <a:t> Constructors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76195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364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When you call the constructor for an object, the constructor ordinarily calls the </a:t>
            </a:r>
            <a:r>
              <a:rPr lang="en-US" sz="2400" i="1" dirty="0" smtClean="0">
                <a:solidFill>
                  <a:srgbClr val="000000"/>
                </a:solidFill>
              </a:rPr>
              <a:t>default constructor</a:t>
            </a:r>
            <a:r>
              <a:rPr lang="en-US" sz="2400" b="0" dirty="0" smtClean="0">
                <a:solidFill>
                  <a:srgbClr val="000000"/>
                </a:solidFill>
              </a:rPr>
              <a:t> for the </a:t>
            </a:r>
            <a:r>
              <a:rPr lang="en-US" sz="2400" b="0" dirty="0" err="1" smtClean="0">
                <a:solidFill>
                  <a:srgbClr val="000000"/>
                </a:solidFill>
              </a:rPr>
              <a:t>superclass</a:t>
            </a:r>
            <a:r>
              <a:rPr lang="en-US" sz="2400" b="0" dirty="0" smtClean="0">
                <a:solidFill>
                  <a:srgbClr val="000000"/>
                </a:solidFill>
              </a:rPr>
              <a:t>, which is the one that takes no arguments.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You can call a different version of the </a:t>
            </a:r>
            <a:r>
              <a:rPr lang="en-US" sz="2400" b="0" dirty="0" err="1" smtClean="0">
                <a:solidFill>
                  <a:srgbClr val="000000"/>
                </a:solidFill>
              </a:rPr>
              <a:t>superclass</a:t>
            </a:r>
            <a:r>
              <a:rPr lang="en-US" sz="2400" b="0" dirty="0" smtClean="0">
                <a:solidFill>
                  <a:srgbClr val="000000"/>
                </a:solidFill>
              </a:rPr>
              <a:t> constructor by adding an </a:t>
            </a:r>
            <a:r>
              <a:rPr lang="en-US" sz="2400" i="1" dirty="0" err="1" smtClean="0">
                <a:solidFill>
                  <a:srgbClr val="000000"/>
                </a:solidFill>
              </a:rPr>
              <a:t>initializer</a:t>
            </a:r>
            <a:r>
              <a:rPr lang="en-US" sz="2400" i="1" dirty="0" smtClean="0">
                <a:solidFill>
                  <a:srgbClr val="000000"/>
                </a:solidFill>
              </a:rPr>
              <a:t> list</a:t>
            </a:r>
            <a:r>
              <a:rPr lang="en-US" sz="2400" b="0" dirty="0" smtClean="0">
                <a:solidFill>
                  <a:srgbClr val="000000"/>
                </a:solidFill>
              </a:rPr>
              <a:t> to the constructor header.  This list consists of a colon followed either by a call to the </a:t>
            </a:r>
            <a:r>
              <a:rPr lang="en-US" sz="2400" b="0" dirty="0" err="1" smtClean="0">
                <a:solidFill>
                  <a:srgbClr val="000000"/>
                </a:solidFill>
              </a:rPr>
              <a:t>superclass</a:t>
            </a:r>
            <a:r>
              <a:rPr lang="en-US" sz="2400" b="0" dirty="0" smtClean="0">
                <a:solidFill>
                  <a:srgbClr val="000000"/>
                </a:solidFill>
              </a:rPr>
              <a:t> constructor or </a:t>
            </a:r>
            <a:r>
              <a:rPr lang="en-US" sz="2400" b="0" dirty="0" err="1" smtClean="0">
                <a:solidFill>
                  <a:srgbClr val="000000"/>
                </a:solidFill>
              </a:rPr>
              <a:t>initializers</a:t>
            </a:r>
            <a:r>
              <a:rPr lang="en-US" sz="2400" b="0" dirty="0" smtClean="0">
                <a:solidFill>
                  <a:srgbClr val="000000"/>
                </a:solidFill>
              </a:rPr>
              <a:t> for its variables.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As an example, the following definition creates a </a:t>
            </a:r>
            <a:r>
              <a:rPr lang="en-US" sz="20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GSquare</a:t>
            </a:r>
            <a:r>
              <a:rPr lang="en-US" sz="2400" b="0" dirty="0" smtClean="0">
                <a:solidFill>
                  <a:srgbClr val="000000"/>
                </a:solidFill>
              </a:rPr>
              <a:t> subclass whose constructor takes the coordinates of the upper left corner and the size of the square:</a:t>
            </a:r>
          </a:p>
        </p:txBody>
      </p:sp>
      <p:grpSp>
        <p:nvGrpSpPr>
          <p:cNvPr id="2" name="Group 8"/>
          <p:cNvGrpSpPr/>
          <p:nvPr/>
        </p:nvGrpSpPr>
        <p:grpSpPr>
          <a:xfrm>
            <a:off x="1732040" y="4904324"/>
            <a:ext cx="5867399" cy="1605331"/>
            <a:chOff x="1828800" y="4494580"/>
            <a:chExt cx="5867399" cy="1605331"/>
          </a:xfrm>
        </p:grpSpPr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1828800" y="4494580"/>
              <a:ext cx="5735560" cy="1605331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18" name="Text Box 11"/>
            <p:cNvSpPr txBox="1">
              <a:spLocks noChangeArrowheads="1"/>
            </p:cNvSpPr>
            <p:nvPr/>
          </p:nvSpPr>
          <p:spPr bwMode="auto">
            <a:xfrm>
              <a:off x="1843314" y="4498209"/>
              <a:ext cx="5852885" cy="15629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class </a:t>
              </a:r>
              <a:r>
                <a:rPr lang="en-US" sz="1600" dirty="0" err="1" smtClean="0">
                  <a:solidFill>
                    <a:srgbClr val="000000"/>
                  </a:solidFill>
                  <a:latin typeface="Courier New" charset="0"/>
                </a:rPr>
                <a:t>GSquare</a:t>
              </a: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 : public </a:t>
              </a:r>
              <a:r>
                <a:rPr lang="en-US" sz="1600" dirty="0" err="1" smtClean="0">
                  <a:solidFill>
                    <a:srgbClr val="000000"/>
                  </a:solidFill>
                  <a:latin typeface="Courier New" charset="0"/>
                </a:rPr>
                <a:t>GRect</a:t>
              </a: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 {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sz="1600" dirty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  </a:t>
              </a:r>
              <a:r>
                <a:rPr lang="en-US" sz="1600" dirty="0" err="1" smtClean="0">
                  <a:solidFill>
                    <a:srgbClr val="000000"/>
                  </a:solidFill>
                  <a:latin typeface="Courier New" charset="0"/>
                </a:rPr>
                <a:t>GSquare(double</a:t>
              </a: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sz="1600" dirty="0" err="1" smtClean="0">
                  <a:solidFill>
                    <a:srgbClr val="000000"/>
                  </a:solidFill>
                  <a:latin typeface="Courier New" charset="0"/>
                </a:rPr>
                <a:t>x</a:t>
              </a: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, double </a:t>
              </a:r>
              <a:r>
                <a:rPr lang="en-US" sz="1600" dirty="0" err="1" smtClean="0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, double size)</a:t>
              </a:r>
            </a:p>
            <a:p>
              <a:pPr>
                <a:lnSpc>
                  <a:spcPct val="90000"/>
                </a:lnSpc>
              </a:pP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                  : </a:t>
              </a:r>
              <a:r>
                <a:rPr lang="en-US" sz="1600" dirty="0" err="1" smtClean="0">
                  <a:solidFill>
                    <a:srgbClr val="000000"/>
                  </a:solidFill>
                  <a:latin typeface="Courier New" charset="0"/>
                </a:rPr>
                <a:t>GRect(x</a:t>
              </a: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, </a:t>
              </a:r>
              <a:r>
                <a:rPr lang="en-US" sz="1600" dirty="0" err="1" smtClean="0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, size, size) {</a:t>
              </a:r>
            </a:p>
            <a:p>
              <a:pPr>
                <a:lnSpc>
                  <a:spcPct val="90000"/>
                </a:lnSpc>
              </a:pP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      </a:t>
              </a:r>
              <a:r>
                <a:rPr lang="en-US" sz="1600" dirty="0" smtClean="0">
                  <a:solidFill>
                    <a:srgbClr val="0000FF"/>
                  </a:solidFill>
                  <a:latin typeface="Courier New" charset="0"/>
                </a:rPr>
                <a:t>/* Empty */</a:t>
              </a:r>
            </a:p>
            <a:p>
              <a:pPr>
                <a:lnSpc>
                  <a:spcPct val="90000"/>
                </a:lnSpc>
              </a:pP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   }</a:t>
              </a:r>
            </a:p>
            <a:p>
              <a:pPr>
                <a:lnSpc>
                  <a:spcPct val="90000"/>
                </a:lnSpc>
              </a:pP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  <a:p>
              <a:pPr>
                <a:lnSpc>
                  <a:spcPct val="90000"/>
                </a:lnSpc>
              </a:pPr>
              <a:endParaRPr lang="en-US" sz="1000" dirty="0" smtClean="0">
                <a:solidFill>
                  <a:srgbClr val="000000"/>
                </a:solidFill>
                <a:latin typeface="Courier New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619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Trees </a:t>
            </a:r>
            <a:r>
              <a:rPr lang="en-US" sz="4000" dirty="0">
                <a:solidFill>
                  <a:srgbClr val="FF0000"/>
                </a:solidFill>
              </a:rPr>
              <a:t>and Class Hierarchies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63907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16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/>
              <a:t>For the most part, classes in object-oriented languages such as C++ and Java are structured as a tree.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/>
              <a:t>One </a:t>
            </a:r>
            <a:r>
              <a:rPr lang="en-US" sz="2400" b="0" dirty="0"/>
              <a:t>of the defining characteristics of the object-oriented paradigm is that classes form </a:t>
            </a:r>
            <a:r>
              <a:rPr lang="en-US" sz="2400" i="1" dirty="0"/>
              <a:t>hierarchies</a:t>
            </a:r>
            <a:r>
              <a:rPr lang="en-US" sz="2400" b="0" dirty="0"/>
              <a:t>.  Any class can be designated as a </a:t>
            </a:r>
            <a:r>
              <a:rPr lang="en-US" sz="2400" i="1" dirty="0"/>
              <a:t>subclass</a:t>
            </a:r>
            <a:r>
              <a:rPr lang="en-US" sz="2400" b="0" dirty="0"/>
              <a:t> of some other class, which is called its </a:t>
            </a:r>
            <a:r>
              <a:rPr lang="en-US" sz="2400" i="1" dirty="0" err="1"/>
              <a:t>superclass</a:t>
            </a:r>
            <a:r>
              <a:rPr lang="en-US" sz="2400" b="0" dirty="0"/>
              <a:t>.  As noted on this week’s section handout, most class hierarchies are tree-structured even though C++ permits more complicated structures.</a:t>
            </a:r>
          </a:p>
          <a:p>
            <a:pPr marL="342900" indent="-342900" algn="just">
              <a:lnSpc>
                <a:spcPct val="85000"/>
              </a:lnSpc>
              <a:spcAft>
                <a:spcPct val="52000"/>
              </a:spcAft>
              <a:buFontTx/>
              <a:buChar char="•"/>
            </a:pPr>
            <a:r>
              <a:rPr lang="en-US" sz="2400" b="0" dirty="0"/>
              <a:t>A class represents a </a:t>
            </a:r>
            <a:r>
              <a:rPr lang="en-US" sz="2400" i="1" dirty="0"/>
              <a:t>specialization</a:t>
            </a:r>
            <a:r>
              <a:rPr lang="en-US" sz="2400" b="0" dirty="0"/>
              <a:t> of its </a:t>
            </a:r>
            <a:r>
              <a:rPr lang="en-US" sz="2400" b="0" dirty="0" err="1"/>
              <a:t>superclass</a:t>
            </a:r>
            <a:r>
              <a:rPr lang="en-US" sz="2400" b="0" dirty="0"/>
              <a:t>.  If you create an object that is an instance of a class, that object is also an instance of all other classes in the hierarchy above it in the </a:t>
            </a:r>
            <a:r>
              <a:rPr lang="en-US" sz="2400" b="0" dirty="0" err="1"/>
              <a:t>superclass</a:t>
            </a:r>
            <a:r>
              <a:rPr lang="en-US" sz="2400" b="0" dirty="0"/>
              <a:t> chain.</a:t>
            </a:r>
          </a:p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r>
              <a:rPr lang="en-US" sz="2400" b="0" dirty="0"/>
              <a:t>When you define a new class in C++, that class automatically </a:t>
            </a:r>
            <a:r>
              <a:rPr lang="en-US" sz="2400" i="1" dirty="0"/>
              <a:t>inherits</a:t>
            </a:r>
            <a:r>
              <a:rPr lang="en-US" sz="2400" b="0" dirty="0"/>
              <a:t> the behavior of its </a:t>
            </a:r>
            <a:r>
              <a:rPr lang="en-US" sz="2400" b="0" dirty="0" err="1"/>
              <a:t>superclass</a:t>
            </a:r>
            <a:r>
              <a:rPr lang="en-US" sz="2400" b="0" dirty="0"/>
              <a:t>.</a:t>
            </a:r>
          </a:p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3907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Recursive Structure of Expressions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57763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387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In most programming languages, an </a:t>
            </a:r>
            <a:r>
              <a:rPr lang="en-US" sz="2400" i="1" dirty="0">
                <a:solidFill>
                  <a:srgbClr val="000000"/>
                </a:solidFill>
              </a:rPr>
              <a:t>expression</a:t>
            </a:r>
            <a:r>
              <a:rPr lang="en-US" sz="2400" b="0" dirty="0">
                <a:solidFill>
                  <a:srgbClr val="000000"/>
                </a:solidFill>
              </a:rPr>
              <a:t> is a recursive structure that can contain </a:t>
            </a:r>
            <a:r>
              <a:rPr lang="en-US" sz="2400" b="0" dirty="0" err="1">
                <a:solidFill>
                  <a:srgbClr val="000000"/>
                </a:solidFill>
              </a:rPr>
              <a:t>subexpressions</a:t>
            </a:r>
            <a:r>
              <a:rPr lang="en-US" sz="2400" b="0" dirty="0">
                <a:solidFill>
                  <a:srgbClr val="000000"/>
                </a:solidFill>
              </a:rPr>
              <a:t>.</a:t>
            </a:r>
          </a:p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In the model I use in Chapter </a:t>
            </a:r>
            <a:r>
              <a:rPr lang="en-US" sz="2400" b="0" dirty="0" smtClean="0">
                <a:solidFill>
                  <a:srgbClr val="000000"/>
                </a:solidFill>
              </a:rPr>
              <a:t>17, </a:t>
            </a:r>
            <a:r>
              <a:rPr lang="en-US" sz="2400" b="0" dirty="0">
                <a:solidFill>
                  <a:srgbClr val="000000"/>
                </a:solidFill>
              </a:rPr>
              <a:t>every expression falls into one of the following forms: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An integer constant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A variable name that holds an integer value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Two expressions joined by an operator</a:t>
            </a:r>
          </a:p>
          <a:p>
            <a:pPr marL="742950" lvl="1" indent="-285750" algn="just">
              <a:lnSpc>
                <a:spcPct val="85000"/>
              </a:lnSpc>
              <a:spcAft>
                <a:spcPct val="700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An expression enclosed in parentheses</a:t>
            </a:r>
          </a:p>
          <a:p>
            <a:pPr marL="342900" indent="-342900" algn="just">
              <a:lnSpc>
                <a:spcPct val="85000"/>
              </a:lnSpc>
              <a:spcAft>
                <a:spcPct val="7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This structure can be represented in the form of a </a:t>
            </a:r>
            <a:r>
              <a:rPr lang="en-US" sz="2400" i="1" dirty="0">
                <a:solidFill>
                  <a:srgbClr val="000000"/>
                </a:solidFill>
              </a:rPr>
              <a:t>grammar</a:t>
            </a:r>
            <a:r>
              <a:rPr lang="en-US" sz="2400" b="0" dirty="0">
                <a:solidFill>
                  <a:srgbClr val="000000"/>
                </a:solidFill>
              </a:rPr>
              <a:t>.</a:t>
            </a:r>
            <a:endParaRPr lang="en-US" sz="2600" b="0" dirty="0">
              <a:solidFill>
                <a:srgbClr val="000000"/>
              </a:solidFill>
            </a:endParaRPr>
          </a:p>
        </p:txBody>
      </p:sp>
      <p:grpSp>
        <p:nvGrpSpPr>
          <p:cNvPr id="2" name="Group 17"/>
          <p:cNvGrpSpPr>
            <a:grpSpLocks/>
          </p:cNvGrpSpPr>
          <p:nvPr/>
        </p:nvGrpSpPr>
        <p:grpSpPr bwMode="auto">
          <a:xfrm>
            <a:off x="3505200" y="4724400"/>
            <a:ext cx="2895600" cy="1524000"/>
            <a:chOff x="2208" y="2976"/>
            <a:chExt cx="1824" cy="960"/>
          </a:xfrm>
        </p:grpSpPr>
        <p:sp>
          <p:nvSpPr>
            <p:cNvPr id="757773" name="Text Box 13"/>
            <p:cNvSpPr txBox="1">
              <a:spLocks noChangeArrowheads="1"/>
            </p:cNvSpPr>
            <p:nvPr/>
          </p:nvSpPr>
          <p:spPr bwMode="auto">
            <a:xfrm>
              <a:off x="2208" y="2976"/>
              <a:ext cx="12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>
                  <a:solidFill>
                    <a:srgbClr val="000000"/>
                  </a:solidFill>
                </a:rPr>
                <a:t>E  </a:t>
              </a:r>
              <a:r>
                <a:rPr lang="en-US" sz="2000">
                  <a:solidFill>
                    <a:srgbClr val="000000"/>
                  </a:solidFill>
                  <a:sym typeface="Symbol" charset="2"/>
                </a:rPr>
                <a:t></a:t>
              </a:r>
              <a:r>
                <a:rPr lang="en-US" sz="2000">
                  <a:solidFill>
                    <a:srgbClr val="000000"/>
                  </a:solidFill>
                </a:rPr>
                <a:t>  </a:t>
              </a:r>
              <a:r>
                <a:rPr lang="en-US" sz="2000" b="0" i="1">
                  <a:solidFill>
                    <a:srgbClr val="000000"/>
                  </a:solidFill>
                </a:rPr>
                <a:t>constant</a:t>
              </a:r>
              <a:endParaRPr lang="en-US" sz="2000">
                <a:solidFill>
                  <a:srgbClr val="000000"/>
                </a:solidFill>
              </a:endParaRPr>
            </a:p>
          </p:txBody>
        </p:sp>
        <p:sp>
          <p:nvSpPr>
            <p:cNvPr id="757774" name="Text Box 14"/>
            <p:cNvSpPr txBox="1">
              <a:spLocks noChangeArrowheads="1"/>
            </p:cNvSpPr>
            <p:nvPr/>
          </p:nvSpPr>
          <p:spPr bwMode="auto">
            <a:xfrm>
              <a:off x="2208" y="3213"/>
              <a:ext cx="12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>
                  <a:solidFill>
                    <a:srgbClr val="000000"/>
                  </a:solidFill>
                </a:rPr>
                <a:t>E  </a:t>
              </a:r>
              <a:r>
                <a:rPr lang="en-US" sz="2000">
                  <a:solidFill>
                    <a:srgbClr val="000000"/>
                  </a:solidFill>
                  <a:sym typeface="Symbol" charset="2"/>
                </a:rPr>
                <a:t></a:t>
              </a:r>
              <a:r>
                <a:rPr lang="en-US" sz="2000">
                  <a:solidFill>
                    <a:srgbClr val="000000"/>
                  </a:solidFill>
                </a:rPr>
                <a:t>  </a:t>
              </a:r>
              <a:r>
                <a:rPr lang="en-US" sz="2000" b="0" i="1">
                  <a:solidFill>
                    <a:srgbClr val="000000"/>
                  </a:solidFill>
                </a:rPr>
                <a:t>identifier</a:t>
              </a:r>
              <a:endParaRPr lang="en-US" sz="2000">
                <a:solidFill>
                  <a:srgbClr val="000000"/>
                </a:solidFill>
              </a:endParaRPr>
            </a:p>
          </p:txBody>
        </p:sp>
        <p:sp>
          <p:nvSpPr>
            <p:cNvPr id="757775" name="Text Box 15"/>
            <p:cNvSpPr txBox="1">
              <a:spLocks noChangeArrowheads="1"/>
            </p:cNvSpPr>
            <p:nvPr/>
          </p:nvSpPr>
          <p:spPr bwMode="auto">
            <a:xfrm>
              <a:off x="2208" y="3450"/>
              <a:ext cx="18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>
                  <a:solidFill>
                    <a:srgbClr val="000000"/>
                  </a:solidFill>
                </a:rPr>
                <a:t>E  </a:t>
              </a:r>
              <a:r>
                <a:rPr lang="en-US" sz="2000">
                  <a:solidFill>
                    <a:srgbClr val="000000"/>
                  </a:solidFill>
                  <a:sym typeface="Symbol" charset="2"/>
                </a:rPr>
                <a:t></a:t>
              </a:r>
              <a:r>
                <a:rPr lang="en-US" sz="2000">
                  <a:solidFill>
                    <a:srgbClr val="000000"/>
                  </a:solidFill>
                </a:rPr>
                <a:t>  E  </a:t>
              </a:r>
              <a:r>
                <a:rPr lang="en-US" sz="2000" b="0" i="1">
                  <a:solidFill>
                    <a:srgbClr val="000000"/>
                  </a:solidFill>
                </a:rPr>
                <a:t>op</a:t>
              </a:r>
              <a:r>
                <a:rPr lang="en-US" sz="2000">
                  <a:solidFill>
                    <a:srgbClr val="000000"/>
                  </a:solidFill>
                </a:rPr>
                <a:t>  E</a:t>
              </a:r>
            </a:p>
          </p:txBody>
        </p:sp>
        <p:sp>
          <p:nvSpPr>
            <p:cNvPr id="757776" name="Text Box 16"/>
            <p:cNvSpPr txBox="1">
              <a:spLocks noChangeArrowheads="1"/>
            </p:cNvSpPr>
            <p:nvPr/>
          </p:nvSpPr>
          <p:spPr bwMode="auto">
            <a:xfrm>
              <a:off x="2208" y="3686"/>
              <a:ext cx="12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>
                  <a:solidFill>
                    <a:srgbClr val="000000"/>
                  </a:solidFill>
                </a:rPr>
                <a:t>E  </a:t>
              </a:r>
              <a:r>
                <a:rPr lang="en-US" sz="2000">
                  <a:solidFill>
                    <a:srgbClr val="000000"/>
                  </a:solidFill>
                  <a:sym typeface="Symbol" charset="2"/>
                </a:rPr>
                <a:t></a:t>
              </a:r>
              <a:r>
                <a:rPr lang="en-US" sz="2000">
                  <a:solidFill>
                    <a:srgbClr val="000000"/>
                  </a:solidFill>
                </a:rPr>
                <a:t>  </a:t>
              </a:r>
              <a:r>
                <a:rPr lang="en-US" sz="2000" b="0">
                  <a:solidFill>
                    <a:srgbClr val="000000"/>
                  </a:solidFill>
                </a:rPr>
                <a:t>(</a:t>
              </a:r>
              <a:r>
                <a:rPr lang="en-US" sz="2000">
                  <a:solidFill>
                    <a:srgbClr val="000000"/>
                  </a:solidFill>
                </a:rPr>
                <a:t> E )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7763" grpId="0" build="p" bldLvl="2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Parse Trees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59811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2578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3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When the C++ compiler looks at an expression, it needs to understand what the expression means by translating it into an internal form.  This process generally consists of two steps:</a:t>
            </a:r>
          </a:p>
          <a:p>
            <a:pPr marL="742950" lvl="1" indent="-285750" algn="just">
              <a:lnSpc>
                <a:spcPct val="85000"/>
              </a:lnSpc>
              <a:spcAft>
                <a:spcPct val="30000"/>
              </a:spcAft>
              <a:buFontTx/>
              <a:buChar char="–"/>
            </a:pPr>
            <a:r>
              <a:rPr lang="en-US" sz="2200" i="1" dirty="0">
                <a:solidFill>
                  <a:srgbClr val="000000"/>
                </a:solidFill>
                <a:ea typeface="ＭＳ Ｐゴシック" charset="-128"/>
              </a:rPr>
              <a:t>Lexical analysis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, in which the source text is broken up into units called </a:t>
            </a:r>
            <a:r>
              <a:rPr lang="en-US" sz="2200" i="1" dirty="0">
                <a:solidFill>
                  <a:srgbClr val="000000"/>
                </a:solidFill>
                <a:ea typeface="ＭＳ Ｐゴシック" charset="-128"/>
              </a:rPr>
              <a:t>tokens</a:t>
            </a:r>
            <a:r>
              <a:rPr lang="en-US" sz="2200" b="0" i="1" dirty="0">
                <a:solidFill>
                  <a:srgbClr val="000000"/>
                </a:solidFill>
                <a:ea typeface="ＭＳ Ｐゴシック" charset="-128"/>
              </a:rPr>
              <a:t>.</a:t>
            </a:r>
            <a:endParaRPr lang="en-US" sz="2200" b="0" dirty="0">
              <a:solidFill>
                <a:srgbClr val="000000"/>
              </a:solidFill>
              <a:ea typeface="ＭＳ Ｐゴシック" charset="-128"/>
            </a:endParaRPr>
          </a:p>
          <a:p>
            <a:pPr marL="742950" lvl="1" indent="-285750" algn="just">
              <a:lnSpc>
                <a:spcPct val="85000"/>
              </a:lnSpc>
              <a:spcAft>
                <a:spcPct val="30000"/>
              </a:spcAft>
              <a:buFontTx/>
              <a:buChar char="–"/>
            </a:pPr>
            <a:r>
              <a:rPr lang="en-US" sz="2200" i="1" dirty="0">
                <a:solidFill>
                  <a:srgbClr val="000000"/>
                </a:solidFill>
                <a:ea typeface="ＭＳ Ｐゴシック" charset="-128"/>
              </a:rPr>
              <a:t>Parsing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, in which the tokens are assembled into a recursive structure called an</a:t>
            </a:r>
            <a:r>
              <a:rPr lang="en-US" sz="2200" b="0" dirty="0" smtClean="0">
                <a:solidFill>
                  <a:srgbClr val="000000"/>
                </a:solidFill>
                <a:ea typeface="ＭＳ Ｐゴシック" charset="-128"/>
              </a:rPr>
              <a:t> </a:t>
            </a:r>
            <a:r>
              <a:rPr lang="en-US" sz="2200" i="1" dirty="0" smtClean="0">
                <a:solidFill>
                  <a:srgbClr val="000000"/>
                </a:solidFill>
                <a:ea typeface="ＭＳ Ｐゴシック" charset="-128"/>
              </a:rPr>
              <a:t>parse tree</a:t>
            </a:r>
            <a:r>
              <a:rPr lang="en-US" sz="2200" b="0" dirty="0" smtClean="0">
                <a:solidFill>
                  <a:srgbClr val="000000"/>
                </a:solidFill>
                <a:ea typeface="ＭＳ Ｐゴシック" charset="-128"/>
              </a:rPr>
              <a:t> 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that embodies its structure.</a:t>
            </a:r>
          </a:p>
        </p:txBody>
      </p:sp>
      <p:pic>
        <p:nvPicPr>
          <p:cNvPr id="759812" name="Picture 4" descr="ex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347913" y="3890963"/>
            <a:ext cx="4446587" cy="2509837"/>
          </a:xfrm>
          <a:prstGeom prst="rect">
            <a:avLst/>
          </a:prstGeom>
          <a:noFill/>
        </p:spPr>
      </p:pic>
      <p:pic>
        <p:nvPicPr>
          <p:cNvPr id="759813" name="Picture 5" descr="exp0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47913" y="3890963"/>
            <a:ext cx="4446587" cy="2509837"/>
          </a:xfrm>
          <a:prstGeom prst="rect">
            <a:avLst/>
          </a:prstGeom>
          <a:noFill/>
        </p:spPr>
      </p:pic>
      <p:pic>
        <p:nvPicPr>
          <p:cNvPr id="759814" name="Picture 6" descr="exp1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347913" y="3890963"/>
            <a:ext cx="4446587" cy="2509837"/>
          </a:xfrm>
          <a:prstGeom prst="rect">
            <a:avLst/>
          </a:prstGeom>
          <a:noFill/>
        </p:spPr>
      </p:pic>
      <p:pic>
        <p:nvPicPr>
          <p:cNvPr id="759815" name="Picture 7" descr="exp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347913" y="3890963"/>
            <a:ext cx="4446587" cy="2509837"/>
          </a:xfrm>
          <a:prstGeom prst="rect">
            <a:avLst/>
          </a:prstGeom>
          <a:noFill/>
        </p:spPr>
      </p:pic>
      <p:pic>
        <p:nvPicPr>
          <p:cNvPr id="759816" name="Picture 8" descr="exp3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2347913" y="3890963"/>
            <a:ext cx="4446587" cy="2509837"/>
          </a:xfrm>
          <a:prstGeom prst="rect">
            <a:avLst/>
          </a:prstGeom>
          <a:noFill/>
        </p:spPr>
      </p:pic>
      <p:pic>
        <p:nvPicPr>
          <p:cNvPr id="759817" name="Picture 9" descr="exp4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347913" y="3890963"/>
            <a:ext cx="4446587" cy="250983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9811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0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The </a:t>
            </a:r>
            <a:r>
              <a:rPr lang="en-US" sz="3600" b="1">
                <a:solidFill>
                  <a:srgbClr val="FF0000"/>
                </a:solidFill>
                <a:latin typeface="Courier New" charset="0"/>
              </a:rPr>
              <a:t>Expression</a:t>
            </a:r>
            <a:r>
              <a:rPr lang="en-US" sz="4000">
                <a:solidFill>
                  <a:srgbClr val="FF0000"/>
                </a:solidFill>
              </a:rPr>
              <a:t> Class Hierarchy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68003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166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>
                <a:solidFill>
                  <a:srgbClr val="000000"/>
                </a:solidFill>
              </a:rPr>
              <a:t>Because expressions have more than one form, a C++ class that represents expressions can be represented most easily by a class hierarchy in which each of the expression types is a separate subclass, as shown in the following diagram:</a:t>
            </a:r>
          </a:p>
        </p:txBody>
      </p:sp>
      <p:pic>
        <p:nvPicPr>
          <p:cNvPr id="768006" name="Picture 6" descr="ExpressionClas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38200" y="2644775"/>
            <a:ext cx="7732168" cy="25368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Representing Inheritance in C++</a:t>
            </a:r>
            <a:endParaRPr lang="en-US">
              <a:solidFill>
                <a:srgbClr val="FF0000"/>
              </a:solidFill>
            </a:endParaRPr>
          </a:p>
        </p:txBody>
      </p:sp>
      <p:grpSp>
        <p:nvGrpSpPr>
          <p:cNvPr id="2" name="Group 13"/>
          <p:cNvGrpSpPr>
            <a:grpSpLocks/>
          </p:cNvGrpSpPr>
          <p:nvPr/>
        </p:nvGrpSpPr>
        <p:grpSpPr bwMode="auto">
          <a:xfrm>
            <a:off x="482600" y="1155700"/>
            <a:ext cx="8232775" cy="1831975"/>
            <a:chOff x="304" y="728"/>
            <a:chExt cx="5186" cy="1154"/>
          </a:xfrm>
        </p:grpSpPr>
        <p:sp>
          <p:nvSpPr>
            <p:cNvPr id="776195" name="Rectangle 3"/>
            <p:cNvSpPr>
              <a:spLocks noChangeArrowheads="1"/>
            </p:cNvSpPr>
            <p:nvPr/>
          </p:nvSpPr>
          <p:spPr bwMode="auto">
            <a:xfrm>
              <a:off x="304" y="728"/>
              <a:ext cx="5186" cy="5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342900" indent="-342900" algn="just">
                <a:lnSpc>
                  <a:spcPct val="85000"/>
                </a:lnSpc>
                <a:spcAft>
                  <a:spcPct val="50000"/>
                </a:spcAft>
                <a:buFontTx/>
                <a:buChar char="•"/>
              </a:pPr>
              <a:r>
                <a:rPr lang="en-US" sz="2400" b="0">
                  <a:solidFill>
                    <a:srgbClr val="000000"/>
                  </a:solidFill>
                </a:rPr>
                <a:t>The first step in creating a C++ subclass is to indicate the superclass on the header line, using the following syntax:</a:t>
              </a:r>
            </a:p>
          </p:txBody>
        </p:sp>
        <p:sp>
          <p:nvSpPr>
            <p:cNvPr id="776202" name="Rectangle 10"/>
            <p:cNvSpPr>
              <a:spLocks noChangeArrowheads="1"/>
            </p:cNvSpPr>
            <p:nvPr/>
          </p:nvSpPr>
          <p:spPr bwMode="auto">
            <a:xfrm>
              <a:off x="1184" y="1248"/>
              <a:ext cx="3408" cy="63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76203" name="Text Box 11"/>
            <p:cNvSpPr txBox="1">
              <a:spLocks noChangeArrowheads="1"/>
            </p:cNvSpPr>
            <p:nvPr/>
          </p:nvSpPr>
          <p:spPr bwMode="auto">
            <a:xfrm>
              <a:off x="1232" y="1296"/>
              <a:ext cx="3312" cy="5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800">
                  <a:solidFill>
                    <a:srgbClr val="000000"/>
                  </a:solidFill>
                  <a:latin typeface="Courier New" charset="0"/>
                </a:rPr>
                <a:t>class </a:t>
              </a:r>
              <a:r>
                <a:rPr lang="en-US" sz="1800" b="0" i="1">
                  <a:solidFill>
                    <a:srgbClr val="000000"/>
                  </a:solidFill>
                </a:rPr>
                <a:t>subclass</a:t>
              </a:r>
              <a:r>
                <a:rPr lang="en-US" sz="1800">
                  <a:solidFill>
                    <a:srgbClr val="000000"/>
                  </a:solidFill>
                  <a:latin typeface="Courier New" charset="0"/>
                </a:rPr>
                <a:t>: public </a:t>
              </a:r>
              <a:r>
                <a:rPr lang="en-US" sz="1800" b="0" i="1">
                  <a:solidFill>
                    <a:srgbClr val="000000"/>
                  </a:solidFill>
                </a:rPr>
                <a:t>superclass</a:t>
              </a:r>
              <a:r>
                <a:rPr lang="en-US" sz="1800">
                  <a:solidFill>
                    <a:srgbClr val="000000"/>
                  </a:solidFill>
                  <a:latin typeface="Courier New" charset="0"/>
                </a:rPr>
                <a:t> {</a:t>
              </a:r>
            </a:p>
            <a:p>
              <a:pPr>
                <a:lnSpc>
                  <a:spcPct val="90000"/>
                </a:lnSpc>
              </a:pPr>
              <a:r>
                <a:rPr lang="en-US" sz="180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sz="1800" b="0" i="1">
                  <a:solidFill>
                    <a:srgbClr val="000000"/>
                  </a:solidFill>
                </a:rPr>
                <a:t>body of class definition</a:t>
              </a:r>
              <a:endParaRPr lang="en-US" sz="180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sz="1800">
                  <a:solidFill>
                    <a:srgbClr val="000000"/>
                  </a:solidFill>
                  <a:latin typeface="Courier New" charset="0"/>
                </a:rPr>
                <a:t>}</a:t>
              </a:r>
            </a:p>
          </p:txBody>
        </p:sp>
      </p:grpSp>
      <p:sp>
        <p:nvSpPr>
          <p:cNvPr id="776204" name="Rectangle 12"/>
          <p:cNvSpPr>
            <a:spLocks noChangeArrowheads="1"/>
          </p:cNvSpPr>
          <p:nvPr/>
        </p:nvSpPr>
        <p:spPr bwMode="auto">
          <a:xfrm>
            <a:off x="482600" y="3136900"/>
            <a:ext cx="8232775" cy="135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>
                <a:solidFill>
                  <a:srgbClr val="000000"/>
                </a:solidFill>
              </a:rPr>
              <a:t>In contrast to Java, a subclass does not automatically override the definition of a method in its superclass.  To permit such overriding, both classes must mark the prototype for that method with the keyword </a:t>
            </a:r>
            <a:r>
              <a:rPr lang="en-US" sz="2000">
                <a:solidFill>
                  <a:srgbClr val="000000"/>
                </a:solidFill>
                <a:latin typeface="Courier New" charset="0"/>
              </a:rPr>
              <a:t>virtual</a:t>
            </a:r>
            <a:r>
              <a:rPr lang="en-US" sz="2400" b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776206" name="Rectangle 14"/>
          <p:cNvSpPr>
            <a:spLocks noChangeArrowheads="1"/>
          </p:cNvSpPr>
          <p:nvPr/>
        </p:nvSpPr>
        <p:spPr bwMode="auto">
          <a:xfrm>
            <a:off x="482600" y="4559300"/>
            <a:ext cx="8232775" cy="207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>
                <a:solidFill>
                  <a:srgbClr val="000000"/>
                </a:solidFill>
              </a:rPr>
              <a:t>An </a:t>
            </a:r>
            <a:r>
              <a:rPr lang="en-US" sz="2400" i="1">
                <a:solidFill>
                  <a:srgbClr val="000000"/>
                </a:solidFill>
              </a:rPr>
              <a:t>abstract class</a:t>
            </a:r>
            <a:r>
              <a:rPr lang="en-US" sz="2400" b="0">
                <a:solidFill>
                  <a:srgbClr val="000000"/>
                </a:solidFill>
              </a:rPr>
              <a:t> is a class that doesn’t actually represent any objects but instead serves only as a common superclass for </a:t>
            </a:r>
            <a:r>
              <a:rPr lang="en-US" sz="2400" i="1">
                <a:solidFill>
                  <a:srgbClr val="000000"/>
                </a:solidFill>
              </a:rPr>
              <a:t>concrete classes</a:t>
            </a:r>
            <a:r>
              <a:rPr lang="en-US" sz="2400" b="0">
                <a:solidFill>
                  <a:srgbClr val="000000"/>
                </a:solidFill>
              </a:rPr>
              <a:t> that do correspond to objects.  In C++, methods for an abstract class that are always implemented by the concrete subclasses are indicated by including </a:t>
            </a:r>
            <a:r>
              <a:rPr lang="en-US" sz="2000">
                <a:solidFill>
                  <a:srgbClr val="000000"/>
                </a:solidFill>
                <a:latin typeface="Courier New" charset="0"/>
              </a:rPr>
              <a:t>=</a:t>
            </a:r>
            <a:r>
              <a:rPr lang="en-US" sz="2400" b="0">
                <a:solidFill>
                  <a:srgbClr val="000000"/>
                </a:solidFill>
              </a:rPr>
              <a:t> </a:t>
            </a:r>
            <a:r>
              <a:rPr lang="en-US" sz="2000">
                <a:solidFill>
                  <a:srgbClr val="000000"/>
                </a:solidFill>
                <a:latin typeface="Courier New" charset="0"/>
              </a:rPr>
              <a:t>0</a:t>
            </a:r>
            <a:r>
              <a:rPr lang="en-US" sz="2400" b="0">
                <a:solidFill>
                  <a:srgbClr val="000000"/>
                </a:solidFill>
              </a:rPr>
              <a:t> before the semicolon on the prototype line.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6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6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6204" grpId="0" build="p" autoUpdateAnimBg="0"/>
      <p:bldP spid="776206" grpId="0" build="p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4361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File: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exp.h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interface defines a class hierarchy for expressions,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which allows the client to represent and manipulate simple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binary expression trees.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ifndef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_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exp_h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#define _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exp_h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#include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&lt;string&gt;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#include "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evalstate.h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"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Type: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ExpressionType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enumerated type is used to differentiate the 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three different 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expression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types: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CONSTANT, IDENTIFIER,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and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COMPOUND.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enum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ExpressionType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{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CONSTANT, IDENTIFIER, COMPOUND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The </a:t>
            </a:r>
            <a:r>
              <a:rPr lang="en-US" sz="3600" b="1">
                <a:solidFill>
                  <a:srgbClr val="FF0000"/>
                </a:solidFill>
                <a:latin typeface="Courier New" charset="0"/>
              </a:rPr>
              <a:t>exp.h</a:t>
            </a:r>
            <a:r>
              <a:rPr lang="en-US" sz="4000">
                <a:solidFill>
                  <a:srgbClr val="FF0000"/>
                </a:solidFill>
              </a:rPr>
              <a:t> Interface</a:t>
            </a: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43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86435" name="Text Box 3"/>
          <p:cNvSpPr txBox="1">
            <a:spLocks noChangeArrowheads="1"/>
          </p:cNvSpPr>
          <p:nvPr/>
        </p:nvSpPr>
        <p:spPr bwMode="auto">
          <a:xfrm>
            <a:off x="350838" y="1219200"/>
            <a:ext cx="8440737" cy="45556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File: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exp.h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This interface defines a class hierarchy for expressions,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which allows the client to represent and manipulate simple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binary expression trees.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ifndef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_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exp_h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#define _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exp_h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#include &lt;string&gt;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#include "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evalstate.h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"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Type: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ExpressionType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This enumerated type is used to differentiate the three different 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expression types: CONSTANT, IDENTIFIER, and COMPOUND.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enum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ExpressionType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{ CONSTANT, IDENTIFIER, COMPOUND };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55600" y="1143000"/>
            <a:ext cx="8494713" cy="5257800"/>
            <a:chOff x="240" y="720"/>
            <a:chExt cx="5280" cy="3312"/>
          </a:xfrm>
        </p:grpSpPr>
        <p:sp>
          <p:nvSpPr>
            <p:cNvPr id="786437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12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86438" name="Text Box 6"/>
            <p:cNvSpPr txBox="1">
              <a:spLocks noChangeArrowheads="1"/>
            </p:cNvSpPr>
            <p:nvPr/>
          </p:nvSpPr>
          <p:spPr bwMode="auto">
            <a:xfrm>
              <a:off x="251" y="729"/>
              <a:ext cx="5261" cy="32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Class: Expression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This class is used to represent a node in an expression tree.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Expression is an example of an abstract class, which defines the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structure and behavior of a set of classes but has no objects of its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own.  Any object must be one of its three concrete subclasses: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 1.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ConstantExp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  -- an integer constant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 2.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IdentifierExp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-- a string representing an identifier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 3.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CompoundExp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  -- two expressions combined by an operator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The abstract class defines an interface common to all Expression objects;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each subclass provides its own implementation of the common interface.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class Expression {</a:t>
              </a:r>
            </a:p>
            <a:p>
              <a:pPr>
                <a:lnSpc>
                  <a:spcPct val="90000"/>
                </a:lnSpc>
              </a:pPr>
              <a:endParaRPr lang="en-US" sz="9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Expression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~Expression();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int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eval(EvalState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&amp; state) = 0;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std::string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toString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 = 0;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ExpressionType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type() = 0;</a:t>
              </a:r>
            </a:p>
            <a:p>
              <a:pPr>
                <a:lnSpc>
                  <a:spcPct val="90000"/>
                </a:lnSpc>
              </a:pPr>
              <a:endParaRPr lang="en-US" sz="9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};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</p:txBody>
        </p:sp>
      </p:grpSp>
      <p:sp>
        <p:nvSpPr>
          <p:cNvPr id="786439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86440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86441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The </a:t>
            </a:r>
            <a:r>
              <a:rPr lang="en-US" sz="3600" b="1">
                <a:solidFill>
                  <a:srgbClr val="FF0000"/>
                </a:solidFill>
                <a:latin typeface="Courier New" charset="0"/>
              </a:rPr>
              <a:t>exp.h</a:t>
            </a:r>
            <a:r>
              <a:rPr lang="en-US" sz="4000">
                <a:solidFill>
                  <a:srgbClr val="FF0000"/>
                </a:solidFill>
              </a:rPr>
              <a:t> Interface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86442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grpSp>
        <p:nvGrpSpPr>
          <p:cNvPr id="3" name="Group 11"/>
          <p:cNvGrpSpPr>
            <a:grpSpLocks/>
          </p:cNvGrpSpPr>
          <p:nvPr/>
        </p:nvGrpSpPr>
        <p:grpSpPr bwMode="auto">
          <a:xfrm>
            <a:off x="420915" y="5461002"/>
            <a:ext cx="5588000" cy="1093788"/>
            <a:chOff x="288" y="2496"/>
            <a:chExt cx="3520" cy="689"/>
          </a:xfrm>
        </p:grpSpPr>
        <p:sp>
          <p:nvSpPr>
            <p:cNvPr id="786444" name="Oval 12"/>
            <p:cNvSpPr>
              <a:spLocks noChangeArrowheads="1"/>
            </p:cNvSpPr>
            <p:nvPr/>
          </p:nvSpPr>
          <p:spPr bwMode="auto">
            <a:xfrm>
              <a:off x="288" y="2496"/>
              <a:ext cx="960" cy="19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86445" name="Text Box 13"/>
            <p:cNvSpPr txBox="1">
              <a:spLocks noChangeArrowheads="1"/>
            </p:cNvSpPr>
            <p:nvPr/>
          </p:nvSpPr>
          <p:spPr bwMode="auto">
            <a:xfrm>
              <a:off x="1144" y="2833"/>
              <a:ext cx="2664" cy="3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just">
                <a:lnSpc>
                  <a:spcPct val="85000"/>
                </a:lnSpc>
              </a:pPr>
              <a:r>
                <a:rPr lang="en-US" sz="1800" b="0" dirty="0">
                  <a:solidFill>
                    <a:srgbClr val="FF0000"/>
                  </a:solidFill>
                </a:rPr>
                <a:t>In C++, any method that can be overridden by its subclasses must be marked as </a:t>
              </a:r>
              <a:r>
                <a:rPr lang="en-US" sz="1800" b="0" i="1" dirty="0">
                  <a:solidFill>
                    <a:srgbClr val="FF0000"/>
                  </a:solidFill>
                </a:rPr>
                <a:t>virtual.</a:t>
              </a:r>
              <a:endParaRPr lang="en-US" sz="1800" b="0" dirty="0">
                <a:solidFill>
                  <a:srgbClr val="FF0000"/>
                </a:solidFill>
              </a:endParaRPr>
            </a:p>
          </p:txBody>
        </p:sp>
        <p:sp>
          <p:nvSpPr>
            <p:cNvPr id="786446" name="Line 14"/>
            <p:cNvSpPr>
              <a:spLocks noChangeShapeType="1"/>
            </p:cNvSpPr>
            <p:nvPr/>
          </p:nvSpPr>
          <p:spPr bwMode="auto">
            <a:xfrm flipH="1" flipV="1">
              <a:off x="1064" y="2665"/>
              <a:ext cx="132" cy="202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4" name="Group 15"/>
          <p:cNvGrpSpPr>
            <a:grpSpLocks/>
          </p:cNvGrpSpPr>
          <p:nvPr/>
        </p:nvGrpSpPr>
        <p:grpSpPr bwMode="auto">
          <a:xfrm>
            <a:off x="3839635" y="4370389"/>
            <a:ext cx="4572000" cy="1192213"/>
            <a:chOff x="2544" y="1793"/>
            <a:chExt cx="2880" cy="751"/>
          </a:xfrm>
        </p:grpSpPr>
        <p:sp>
          <p:nvSpPr>
            <p:cNvPr id="786448" name="Oval 16"/>
            <p:cNvSpPr>
              <a:spLocks noChangeArrowheads="1"/>
            </p:cNvSpPr>
            <p:nvPr/>
          </p:nvSpPr>
          <p:spPr bwMode="auto">
            <a:xfrm>
              <a:off x="2544" y="2352"/>
              <a:ext cx="960" cy="19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86449" name="Text Box 17"/>
            <p:cNvSpPr txBox="1">
              <a:spLocks noChangeArrowheads="1"/>
            </p:cNvSpPr>
            <p:nvPr/>
          </p:nvSpPr>
          <p:spPr bwMode="auto">
            <a:xfrm>
              <a:off x="3168" y="1793"/>
              <a:ext cx="2256" cy="3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just">
                <a:lnSpc>
                  <a:spcPct val="85000"/>
                </a:lnSpc>
              </a:pPr>
              <a:r>
                <a:rPr lang="en-US" sz="1800" b="0" dirty="0">
                  <a:solidFill>
                    <a:srgbClr val="FF0000"/>
                  </a:solidFill>
                </a:rPr>
                <a:t>Methods that can only be virtual are marked with an </a:t>
              </a:r>
              <a:r>
                <a:rPr lang="en-US" sz="1600" dirty="0">
                  <a:solidFill>
                    <a:srgbClr val="FF0000"/>
                  </a:solidFill>
                  <a:latin typeface="Courier New" charset="0"/>
                </a:rPr>
                <a:t>=</a:t>
              </a:r>
              <a:r>
                <a:rPr lang="en-US" sz="1800" b="0" dirty="0">
                  <a:solidFill>
                    <a:srgbClr val="FF0000"/>
                  </a:solidFill>
                </a:rPr>
                <a:t> </a:t>
              </a:r>
              <a:r>
                <a:rPr lang="en-US" sz="1600" dirty="0">
                  <a:solidFill>
                    <a:srgbClr val="FF0000"/>
                  </a:solidFill>
                  <a:latin typeface="Courier New" charset="0"/>
                </a:rPr>
                <a:t>0</a:t>
              </a:r>
              <a:r>
                <a:rPr lang="en-US" sz="1800" b="0" dirty="0">
                  <a:solidFill>
                    <a:srgbClr val="FF0000"/>
                  </a:solidFill>
                </a:rPr>
                <a:t> like this</a:t>
              </a:r>
              <a:r>
                <a:rPr lang="en-US" sz="1800" b="0" i="1" dirty="0">
                  <a:solidFill>
                    <a:srgbClr val="FF0000"/>
                  </a:solidFill>
                </a:rPr>
                <a:t>.</a:t>
              </a:r>
            </a:p>
          </p:txBody>
        </p:sp>
        <p:sp>
          <p:nvSpPr>
            <p:cNvPr id="786450" name="Line 18"/>
            <p:cNvSpPr>
              <a:spLocks noChangeShapeType="1"/>
            </p:cNvSpPr>
            <p:nvPr/>
          </p:nvSpPr>
          <p:spPr bwMode="auto">
            <a:xfrm flipH="1">
              <a:off x="3120" y="2128"/>
              <a:ext cx="106" cy="186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86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86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86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643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570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9571" name="Text Box 3"/>
          <p:cNvSpPr txBox="1">
            <a:spLocks noChangeArrowheads="1"/>
          </p:cNvSpPr>
          <p:nvPr/>
        </p:nvSpPr>
        <p:spPr bwMode="auto">
          <a:xfrm>
            <a:off x="350838" y="1219200"/>
            <a:ext cx="8440737" cy="5123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Class: Expression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class is used to represent a node in an expression tree.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Expression is an example of an abstract class, which defines the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structure and behavior of a set of classes but has no objects of its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own.  Any object must be one of its three concrete subclasses: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 1.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ConstantExp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  -- an integer constant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 2.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IdentifierExp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--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a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string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representing an identifier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 3.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CompoundExp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  -- two expressions combined by an operator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The abstract class defines an interface common to all Expression objects;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each subclass provides its own implementation of the common interface.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class Expression {</a:t>
            </a:r>
          </a:p>
          <a:p>
            <a:pPr>
              <a:lnSpc>
                <a:spcPct val="90000"/>
              </a:lnSpc>
            </a:pPr>
            <a:endParaRPr lang="en-US" sz="9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sz="9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Expression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();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~Expression();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eval(EvalState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state) = 0;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std::string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toString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() = 0;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ExpressionType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type() = 0;</a:t>
            </a:r>
          </a:p>
          <a:p>
            <a:pPr>
              <a:lnSpc>
                <a:spcPct val="90000"/>
              </a:lnSpc>
            </a:pPr>
            <a:endParaRPr lang="en-US" sz="9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355600" y="1143000"/>
            <a:ext cx="8494713" cy="5364163"/>
            <a:chOff x="224" y="720"/>
            <a:chExt cx="5351" cy="3379"/>
          </a:xfrm>
        </p:grpSpPr>
        <p:sp>
          <p:nvSpPr>
            <p:cNvPr id="749573" name="Rectangle 5"/>
            <p:cNvSpPr>
              <a:spLocks noChangeArrowheads="1"/>
            </p:cNvSpPr>
            <p:nvPr/>
          </p:nvSpPr>
          <p:spPr bwMode="auto">
            <a:xfrm>
              <a:off x="224" y="720"/>
              <a:ext cx="5351" cy="3379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49574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332" cy="26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Class: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ConstantExp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This subclass represents a constant integer expression.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class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ConstantExp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: public Expression {</a:t>
              </a:r>
            </a:p>
            <a:p>
              <a:pPr>
                <a:lnSpc>
                  <a:spcPct val="90000"/>
                </a:lnSpc>
              </a:pPr>
              <a:endParaRPr lang="en-US" sz="9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ConstantExp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(int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val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int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eval(EvalState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&amp; state);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std::string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toString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ExpressionType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type();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int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getValue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private: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int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value;</a:t>
              </a:r>
            </a:p>
            <a:p>
              <a:pPr>
                <a:lnSpc>
                  <a:spcPct val="90000"/>
                </a:lnSpc>
              </a:pPr>
              <a:endParaRPr lang="en-US" sz="9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</p:txBody>
        </p:sp>
      </p:grpSp>
      <p:sp>
        <p:nvSpPr>
          <p:cNvPr id="749575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9576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9577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The </a:t>
            </a:r>
            <a:r>
              <a:rPr lang="en-US" sz="3600" b="1">
                <a:solidFill>
                  <a:srgbClr val="FF0000"/>
                </a:solidFill>
                <a:latin typeface="Courier New" charset="0"/>
              </a:rPr>
              <a:t>exp.h</a:t>
            </a:r>
            <a:r>
              <a:rPr lang="en-US" sz="4000">
                <a:solidFill>
                  <a:srgbClr val="FF0000"/>
                </a:solidFill>
              </a:rPr>
              <a:t> Interface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49578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49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9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9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957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Simplified View of the Stream Hierarchy</a:t>
            </a:r>
            <a:endParaRPr lang="en-US" sz="4000" dirty="0">
              <a:solidFill>
                <a:srgbClr val="FF0000"/>
              </a:solidFill>
            </a:endParaRPr>
          </a:p>
        </p:txBody>
      </p:sp>
      <p:grpSp>
        <p:nvGrpSpPr>
          <p:cNvPr id="2" name="Group 43"/>
          <p:cNvGrpSpPr/>
          <p:nvPr/>
        </p:nvGrpSpPr>
        <p:grpSpPr>
          <a:xfrm>
            <a:off x="3668778" y="1319242"/>
            <a:ext cx="1833922" cy="1080508"/>
            <a:chOff x="3728678" y="1331224"/>
            <a:chExt cx="1833922" cy="1080508"/>
          </a:xfrm>
        </p:grpSpPr>
        <p:sp>
          <p:nvSpPr>
            <p:cNvPr id="35" name="Rectangle 3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" name="TextBox 8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ios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clear()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fail()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eof</a:t>
              </a: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()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</p:grpSp>
      <p:grpSp>
        <p:nvGrpSpPr>
          <p:cNvPr id="3" name="Group 53"/>
          <p:cNvGrpSpPr/>
          <p:nvPr/>
        </p:nvGrpSpPr>
        <p:grpSpPr>
          <a:xfrm>
            <a:off x="5907246" y="3429000"/>
            <a:ext cx="1833922" cy="1080508"/>
            <a:chOff x="3728678" y="1331224"/>
            <a:chExt cx="1833922" cy="1080508"/>
          </a:xfrm>
        </p:grpSpPr>
        <p:sp>
          <p:nvSpPr>
            <p:cNvPr id="55" name="Rectangle 5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Straight Connector 56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8" name="TextBox 57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ostream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733800" y="1658389"/>
              <a:ext cx="1828800" cy="511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put()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&lt;&lt;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</p:grpSp>
      <p:grpSp>
        <p:nvGrpSpPr>
          <p:cNvPr id="4" name="Group 65"/>
          <p:cNvGrpSpPr/>
          <p:nvPr/>
        </p:nvGrpSpPr>
        <p:grpSpPr>
          <a:xfrm>
            <a:off x="2435060" y="5257800"/>
            <a:ext cx="1981200" cy="1080508"/>
            <a:chOff x="3664458" y="1331224"/>
            <a:chExt cx="1981200" cy="1080508"/>
          </a:xfrm>
        </p:grpSpPr>
        <p:sp>
          <p:nvSpPr>
            <p:cNvPr id="67" name="Rectangle 66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68" name="Straight Connector 67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9" name="Straight Connector 68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0" name="TextBox 69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istringstream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3664458" y="1658389"/>
              <a:ext cx="19812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istringstream(</a:t>
              </a:r>
              <a:r>
                <a:rPr lang="en-US" sz="1500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s</a:t>
              </a: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</p:grpSp>
      <p:grpSp>
        <p:nvGrpSpPr>
          <p:cNvPr id="5" name="Group 73"/>
          <p:cNvGrpSpPr/>
          <p:nvPr/>
        </p:nvGrpSpPr>
        <p:grpSpPr>
          <a:xfrm>
            <a:off x="4840860" y="5257800"/>
            <a:ext cx="1833922" cy="1080508"/>
            <a:chOff x="3728678" y="1331224"/>
            <a:chExt cx="1833922" cy="1080508"/>
          </a:xfrm>
        </p:grpSpPr>
        <p:sp>
          <p:nvSpPr>
            <p:cNvPr id="75" name="Rectangle 7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76" name="Straight Connector 75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7" name="Straight Connector 76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8" name="TextBox 77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ofstream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open(</a:t>
              </a:r>
              <a:r>
                <a:rPr lang="en-US" sz="1500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cstr</a:t>
              </a: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close()</a:t>
              </a:r>
            </a:p>
            <a:p>
              <a:pPr>
                <a:lnSpc>
                  <a:spcPct val="90000"/>
                </a:lnSpc>
              </a:pP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</p:grpSp>
      <p:grpSp>
        <p:nvGrpSpPr>
          <p:cNvPr id="6" name="Group 79"/>
          <p:cNvGrpSpPr/>
          <p:nvPr/>
        </p:nvGrpSpPr>
        <p:grpSpPr>
          <a:xfrm>
            <a:off x="6990760" y="5257800"/>
            <a:ext cx="1833922" cy="1080508"/>
            <a:chOff x="3728678" y="1331224"/>
            <a:chExt cx="1833922" cy="1080508"/>
          </a:xfrm>
        </p:grpSpPr>
        <p:sp>
          <p:nvSpPr>
            <p:cNvPr id="81" name="Rectangle 80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3" name="Straight Connector 82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4" name="TextBox 83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ostringstream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748318" y="1658389"/>
              <a:ext cx="17526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str</a:t>
              </a: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()</a:t>
              </a:r>
            </a:p>
          </p:txBody>
        </p:sp>
      </p:grpSp>
      <p:sp>
        <p:nvSpPr>
          <p:cNvPr id="92" name="Isosceles Triangle 91"/>
          <p:cNvSpPr/>
          <p:nvPr/>
        </p:nvSpPr>
        <p:spPr bwMode="auto">
          <a:xfrm rot="18480000">
            <a:off x="5473230" y="2361001"/>
            <a:ext cx="228600" cy="228600"/>
          </a:xfrm>
          <a:prstGeom prst="triangl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94" name="Straight Connector 93"/>
          <p:cNvCxnSpPr>
            <a:stCxn id="92" idx="3"/>
          </p:cNvCxnSpPr>
          <p:nvPr/>
        </p:nvCxnSpPr>
        <p:spPr bwMode="auto">
          <a:xfrm>
            <a:off x="5677600" y="2545671"/>
            <a:ext cx="1144046" cy="91525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7" name="Group 96"/>
          <p:cNvGrpSpPr/>
          <p:nvPr/>
        </p:nvGrpSpPr>
        <p:grpSpPr>
          <a:xfrm flipH="1">
            <a:off x="2342560" y="2365018"/>
            <a:ext cx="1348416" cy="1099928"/>
            <a:chOff x="5685530" y="2513401"/>
            <a:chExt cx="1348416" cy="1099928"/>
          </a:xfrm>
        </p:grpSpPr>
        <p:sp>
          <p:nvSpPr>
            <p:cNvPr id="95" name="Isosceles Triangle 94"/>
            <p:cNvSpPr/>
            <p:nvPr/>
          </p:nvSpPr>
          <p:spPr bwMode="auto">
            <a:xfrm rot="18480000">
              <a:off x="5685530" y="2513401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96" name="Straight Connector 95"/>
            <p:cNvCxnSpPr>
              <a:stCxn id="95" idx="3"/>
            </p:cNvCxnSpPr>
            <p:nvPr/>
          </p:nvCxnSpPr>
          <p:spPr bwMode="auto">
            <a:xfrm>
              <a:off x="5889900" y="2698071"/>
              <a:ext cx="1144046" cy="9152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8" name="Group 44"/>
          <p:cNvGrpSpPr/>
          <p:nvPr/>
        </p:nvGrpSpPr>
        <p:grpSpPr>
          <a:xfrm>
            <a:off x="1455638" y="3429000"/>
            <a:ext cx="1833922" cy="1080508"/>
            <a:chOff x="3728678" y="1331224"/>
            <a:chExt cx="1833922" cy="1080508"/>
          </a:xfrm>
        </p:grpSpPr>
        <p:sp>
          <p:nvSpPr>
            <p:cNvPr id="46" name="Rectangle 45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istream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get()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unget</a:t>
              </a: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&gt;&gt;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</p:grpSp>
      <p:grpSp>
        <p:nvGrpSpPr>
          <p:cNvPr id="10" name="Group 100"/>
          <p:cNvGrpSpPr/>
          <p:nvPr/>
        </p:nvGrpSpPr>
        <p:grpSpPr>
          <a:xfrm>
            <a:off x="2882837" y="4500435"/>
            <a:ext cx="530844" cy="789294"/>
            <a:chOff x="2882837" y="4500435"/>
            <a:chExt cx="530844" cy="789294"/>
          </a:xfrm>
        </p:grpSpPr>
        <p:sp>
          <p:nvSpPr>
            <p:cNvPr id="98" name="Isosceles Triangle 97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00" name="Straight Connector 99"/>
            <p:cNvCxnSpPr>
              <a:stCxn id="67" idx="0"/>
              <a:endCxn id="98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1" name="Group 101"/>
          <p:cNvGrpSpPr/>
          <p:nvPr/>
        </p:nvGrpSpPr>
        <p:grpSpPr>
          <a:xfrm flipH="1">
            <a:off x="1295400" y="4495800"/>
            <a:ext cx="530844" cy="789294"/>
            <a:chOff x="2882837" y="4500435"/>
            <a:chExt cx="530844" cy="789294"/>
          </a:xfrm>
        </p:grpSpPr>
        <p:sp>
          <p:nvSpPr>
            <p:cNvPr id="103" name="Isosceles Triangle 102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04" name="Straight Connector 103"/>
            <p:cNvCxnSpPr>
              <a:endCxn id="103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2" name="Group 104"/>
          <p:cNvGrpSpPr/>
          <p:nvPr/>
        </p:nvGrpSpPr>
        <p:grpSpPr>
          <a:xfrm>
            <a:off x="7378637" y="4500435"/>
            <a:ext cx="530844" cy="789294"/>
            <a:chOff x="2882837" y="4500435"/>
            <a:chExt cx="530844" cy="789294"/>
          </a:xfrm>
        </p:grpSpPr>
        <p:sp>
          <p:nvSpPr>
            <p:cNvPr id="106" name="Isosceles Triangle 105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07" name="Straight Connector 106"/>
            <p:cNvCxnSpPr>
              <a:endCxn id="106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3" name="Group 107"/>
          <p:cNvGrpSpPr/>
          <p:nvPr/>
        </p:nvGrpSpPr>
        <p:grpSpPr>
          <a:xfrm flipH="1">
            <a:off x="5791200" y="4495800"/>
            <a:ext cx="530844" cy="789294"/>
            <a:chOff x="2882837" y="4500435"/>
            <a:chExt cx="530844" cy="789294"/>
          </a:xfrm>
        </p:grpSpPr>
        <p:sp>
          <p:nvSpPr>
            <p:cNvPr id="109" name="Isosceles Triangle 108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10" name="Straight Connector 109"/>
            <p:cNvCxnSpPr>
              <a:endCxn id="109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4" name="Group 59"/>
          <p:cNvGrpSpPr/>
          <p:nvPr/>
        </p:nvGrpSpPr>
        <p:grpSpPr>
          <a:xfrm>
            <a:off x="349380" y="5257800"/>
            <a:ext cx="1833922" cy="1080508"/>
            <a:chOff x="3728678" y="1331224"/>
            <a:chExt cx="1833922" cy="1080508"/>
          </a:xfrm>
        </p:grpSpPr>
        <p:sp>
          <p:nvSpPr>
            <p:cNvPr id="61" name="Rectangle 60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62" name="Straight Connector 61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3" name="Straight Connector 62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4" name="TextBox 63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ifstream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open(</a:t>
              </a:r>
              <a:r>
                <a:rPr lang="en-US" sz="1500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cstr</a:t>
              </a: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close()</a:t>
              </a:r>
            </a:p>
            <a:p>
              <a:pPr>
                <a:lnSpc>
                  <a:spcPct val="90000"/>
                </a:lnSpc>
              </a:pP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8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88483" name="Text Box 3"/>
          <p:cNvSpPr txBox="1">
            <a:spLocks noChangeArrowheads="1"/>
          </p:cNvSpPr>
          <p:nvPr/>
        </p:nvSpPr>
        <p:spPr bwMode="auto">
          <a:xfrm>
            <a:off x="350838" y="1219200"/>
            <a:ext cx="8440737" cy="4140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Class: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ConstantExp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subclass represents a constant integer expression.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ConstantExp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: public Expression {</a:t>
            </a:r>
          </a:p>
          <a:p>
            <a:pPr>
              <a:lnSpc>
                <a:spcPct val="90000"/>
              </a:lnSpc>
            </a:pPr>
            <a:endParaRPr lang="en-US" sz="9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sz="9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ConstantExp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(int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val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endParaRPr lang="en-US" sz="9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eval(EvalState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state);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std::string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toString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();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ExpressionType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type();</a:t>
            </a:r>
          </a:p>
          <a:p>
            <a:pPr>
              <a:lnSpc>
                <a:spcPct val="90000"/>
              </a:lnSpc>
            </a:pPr>
            <a:endParaRPr lang="en-US" sz="9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getValue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();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private:</a:t>
            </a:r>
          </a:p>
          <a:p>
            <a:pPr>
              <a:lnSpc>
                <a:spcPct val="90000"/>
              </a:lnSpc>
            </a:pPr>
            <a:endParaRPr lang="en-US" sz="9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value;</a:t>
            </a:r>
          </a:p>
          <a:p>
            <a:pPr>
              <a:lnSpc>
                <a:spcPct val="90000"/>
              </a:lnSpc>
            </a:pPr>
            <a:endParaRPr lang="en-US" sz="9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55600" y="1143000"/>
            <a:ext cx="8494713" cy="5364163"/>
            <a:chOff x="224" y="720"/>
            <a:chExt cx="5351" cy="3379"/>
          </a:xfrm>
        </p:grpSpPr>
        <p:sp>
          <p:nvSpPr>
            <p:cNvPr id="788485" name="Rectangle 5"/>
            <p:cNvSpPr>
              <a:spLocks noChangeArrowheads="1"/>
            </p:cNvSpPr>
            <p:nvPr/>
          </p:nvSpPr>
          <p:spPr bwMode="auto">
            <a:xfrm>
              <a:off x="224" y="720"/>
              <a:ext cx="5351" cy="3379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88486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332" cy="26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Class: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IdentifierExp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This subclass represents a expression corresponding to a variable.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class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IdentifierExp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: public Expression {</a:t>
              </a:r>
            </a:p>
            <a:p>
              <a:pPr>
                <a:lnSpc>
                  <a:spcPct val="90000"/>
                </a:lnSpc>
              </a:pPr>
              <a:endParaRPr lang="en-US" sz="9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IdentifierExp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(string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name);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int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eval(EvalState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&amp; state);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std::string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toString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ExpressionType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type();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string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getName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private: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std::string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name;</a:t>
              </a:r>
            </a:p>
            <a:p>
              <a:pPr>
                <a:lnSpc>
                  <a:spcPct val="90000"/>
                </a:lnSpc>
              </a:pPr>
              <a:endParaRPr lang="en-US" sz="9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</p:txBody>
        </p:sp>
      </p:grpSp>
      <p:sp>
        <p:nvSpPr>
          <p:cNvPr id="78848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8848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8848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The </a:t>
            </a:r>
            <a:r>
              <a:rPr lang="en-US" sz="3600" b="1">
                <a:solidFill>
                  <a:srgbClr val="FF0000"/>
                </a:solidFill>
                <a:latin typeface="Courier New" charset="0"/>
              </a:rPr>
              <a:t>exp.h</a:t>
            </a:r>
            <a:r>
              <a:rPr lang="en-US" sz="4000">
                <a:solidFill>
                  <a:srgbClr val="FF0000"/>
                </a:solidFill>
              </a:rPr>
              <a:t> Interface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8849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88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88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88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48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530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90531" name="Text Box 3"/>
          <p:cNvSpPr txBox="1">
            <a:spLocks noChangeArrowheads="1"/>
          </p:cNvSpPr>
          <p:nvPr/>
        </p:nvSpPr>
        <p:spPr bwMode="auto">
          <a:xfrm>
            <a:off x="350838" y="1219200"/>
            <a:ext cx="8440737" cy="4140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Class: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IdentifierExp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subclass represents a expression corresponding to a variable.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IdentifierExp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: public Expression {</a:t>
            </a:r>
          </a:p>
          <a:p>
            <a:pPr>
              <a:lnSpc>
                <a:spcPct val="90000"/>
              </a:lnSpc>
            </a:pPr>
            <a:endParaRPr lang="en-US" sz="9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sz="9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IdentifierExp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(string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name);</a:t>
            </a:r>
          </a:p>
          <a:p>
            <a:pPr>
              <a:lnSpc>
                <a:spcPct val="90000"/>
              </a:lnSpc>
            </a:pPr>
            <a:endParaRPr lang="en-US" sz="9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eval(EvalState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state);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std::string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toString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();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virtual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ExpressionType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type();</a:t>
            </a:r>
          </a:p>
          <a:p>
            <a:pPr>
              <a:lnSpc>
                <a:spcPct val="90000"/>
              </a:lnSpc>
            </a:pPr>
            <a:endParaRPr lang="en-US" sz="9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string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getName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();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private:</a:t>
            </a:r>
          </a:p>
          <a:p>
            <a:pPr>
              <a:lnSpc>
                <a:spcPct val="90000"/>
              </a:lnSpc>
            </a:pPr>
            <a:endParaRPr lang="en-US" sz="9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std::string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name;</a:t>
            </a:r>
          </a:p>
          <a:p>
            <a:pPr>
              <a:lnSpc>
                <a:spcPct val="90000"/>
              </a:lnSpc>
            </a:pPr>
            <a:endParaRPr lang="en-US" sz="9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55600" y="1143000"/>
            <a:ext cx="8494713" cy="5364163"/>
            <a:chOff x="224" y="720"/>
            <a:chExt cx="5351" cy="3379"/>
          </a:xfrm>
        </p:grpSpPr>
        <p:sp>
          <p:nvSpPr>
            <p:cNvPr id="790533" name="Rectangle 5"/>
            <p:cNvSpPr>
              <a:spLocks noChangeArrowheads="1"/>
            </p:cNvSpPr>
            <p:nvPr/>
          </p:nvSpPr>
          <p:spPr bwMode="auto">
            <a:xfrm>
              <a:off x="224" y="720"/>
              <a:ext cx="5351" cy="3379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90534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332" cy="33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Class: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CompoundExp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This subclass represents a compound expression.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class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CompoundExp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: public Expression {</a:t>
              </a:r>
            </a:p>
            <a:p>
              <a:pPr>
                <a:lnSpc>
                  <a:spcPct val="90000"/>
                </a:lnSpc>
              </a:pPr>
              <a:endParaRPr lang="en-US" sz="9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CompoundExp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(char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op, Expression *lhs, Expression *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rhs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~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CompoundExp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();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int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eval(EvalState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&amp; state);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std::string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toString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virtual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ExpressionType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type();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std::string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getOp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Expression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*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getLHS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Expression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*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getRHS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private:</a:t>
              </a:r>
            </a:p>
            <a:p>
              <a:pPr>
                <a:lnSpc>
                  <a:spcPct val="90000"/>
                </a:lnSpc>
              </a:pPr>
              <a:endParaRPr lang="en-US" sz="900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std::string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op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Expression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*lhs, *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rhs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;</a:t>
              </a:r>
            </a:p>
            <a:p>
              <a:pPr>
                <a:lnSpc>
                  <a:spcPct val="90000"/>
                </a:lnSpc>
              </a:pPr>
              <a:endParaRPr lang="en-US" sz="9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#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endif</a:t>
              </a: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sp>
        <p:nvSpPr>
          <p:cNvPr id="790535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90536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90537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The </a:t>
            </a:r>
            <a:r>
              <a:rPr lang="en-US" sz="3600" b="1">
                <a:solidFill>
                  <a:srgbClr val="FF0000"/>
                </a:solidFill>
                <a:latin typeface="Courier New" charset="0"/>
              </a:rPr>
              <a:t>exp.h</a:t>
            </a:r>
            <a:r>
              <a:rPr lang="en-US" sz="4000">
                <a:solidFill>
                  <a:srgbClr val="FF0000"/>
                </a:solidFill>
              </a:rPr>
              <a:t> Interface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90538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90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90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90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053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578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92579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5511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File: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evalstate.h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interface exports the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EvalState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class, which keeps track of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information required by the evaluator, such as the values of variables.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5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ifndef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_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evalstate_h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#define _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evalstate_h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sz="9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#include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&lt;string&gt;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#include "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map.h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"</a:t>
            </a:r>
          </a:p>
          <a:p>
            <a:pPr>
              <a:lnSpc>
                <a:spcPct val="90000"/>
              </a:lnSpc>
            </a:pPr>
            <a:endParaRPr lang="en-US" sz="105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EvalState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{</a:t>
            </a:r>
          </a:p>
          <a:p>
            <a:pPr>
              <a:lnSpc>
                <a:spcPct val="90000"/>
              </a:lnSpc>
            </a:pPr>
            <a:endParaRPr lang="en-US" sz="9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sz="7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EvalState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();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~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EvalState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();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setValue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(std::string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value);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getValue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(std::string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bool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isDefined(std::string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var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private:</a:t>
            </a:r>
          </a:p>
          <a:p>
            <a:pPr>
              <a:lnSpc>
                <a:spcPct val="90000"/>
              </a:lnSpc>
            </a:pPr>
            <a:endParaRPr lang="en-US" sz="7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Map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symbolTable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endParaRPr lang="en-US" sz="9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sz="105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endif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92580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92581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92582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The </a:t>
            </a:r>
            <a:r>
              <a:rPr lang="en-US" sz="3600" b="1">
                <a:solidFill>
                  <a:srgbClr val="FF0000"/>
                </a:solidFill>
                <a:latin typeface="Courier New" charset="0"/>
              </a:rPr>
              <a:t>evalstate.h</a:t>
            </a:r>
            <a:r>
              <a:rPr lang="en-US" sz="4000">
                <a:solidFill>
                  <a:srgbClr val="FF0000"/>
                </a:solidFill>
              </a:rPr>
              <a:t> Interface</a:t>
            </a:r>
          </a:p>
        </p:txBody>
      </p:sp>
      <p:sp>
        <p:nvSpPr>
          <p:cNvPr id="792583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146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74147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55033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5000"/>
              </a:lnSpc>
            </a:pP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ConstantExp::eval(EvalState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state) {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return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value;</a:t>
            </a:r>
          </a:p>
          <a:p>
            <a:pPr>
              <a:lnSpc>
                <a:spcPct val="95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5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5000"/>
              </a:lnSpc>
            </a:pP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IdentifierExp::eval(EvalState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state) {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(!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state.isDefined(name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))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error(name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+ " is undefined");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return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state.getValue(name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5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5000"/>
              </a:lnSpc>
            </a:pP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CompoundExp::eval(EvalState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state) {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(op == "=") {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if (lhs-&gt;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getType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() != IDENTIFIER)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error("Illegal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lhs in assignment");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val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rhs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eval(state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state.setValue(((IdentifierExp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*) lhs)-&gt;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getName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(),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val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return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val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left = lhs-&gt;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eval(state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right 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rhs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-&gt;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eval(state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(op == "+") return left + right;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(op == "-") return left - right;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(op == "*") return left * right;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(op == "/") return left / right;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(op == "%") return left % right;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error("Illegal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operator in expression");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return 0;</a:t>
            </a:r>
          </a:p>
          <a:p>
            <a:pPr>
              <a:lnSpc>
                <a:spcPct val="95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5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74148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4149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4150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Code for the </a:t>
            </a:r>
            <a:r>
              <a:rPr lang="en-US" sz="3600" b="1">
                <a:solidFill>
                  <a:srgbClr val="FF0000"/>
                </a:solidFill>
                <a:latin typeface="Courier New" charset="0"/>
              </a:rPr>
              <a:t>eval</a:t>
            </a:r>
            <a:r>
              <a:rPr lang="en-US" sz="4000">
                <a:solidFill>
                  <a:srgbClr val="FF0000"/>
                </a:solidFill>
              </a:rPr>
              <a:t> Method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74151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The Problem of Parsing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57763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97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/>
              <a:t>The rules for forming an expression can be expressed in the form of a </a:t>
            </a:r>
            <a:r>
              <a:rPr lang="en-US" sz="2400" i="1" dirty="0" smtClean="0"/>
              <a:t>grammar</a:t>
            </a:r>
            <a:r>
              <a:rPr lang="en-US" sz="2400" b="0" i="1" dirty="0" smtClean="0"/>
              <a:t>,</a:t>
            </a:r>
            <a:r>
              <a:rPr lang="en-US" sz="2400" b="0" dirty="0" smtClean="0"/>
              <a:t> as follows:</a:t>
            </a:r>
          </a:p>
        </p:txBody>
      </p:sp>
      <p:grpSp>
        <p:nvGrpSpPr>
          <p:cNvPr id="2" name="Group 17"/>
          <p:cNvGrpSpPr>
            <a:grpSpLocks/>
          </p:cNvGrpSpPr>
          <p:nvPr/>
        </p:nvGrpSpPr>
        <p:grpSpPr bwMode="auto">
          <a:xfrm>
            <a:off x="3432630" y="2057400"/>
            <a:ext cx="2895600" cy="1524000"/>
            <a:chOff x="2208" y="2976"/>
            <a:chExt cx="1824" cy="960"/>
          </a:xfrm>
        </p:grpSpPr>
        <p:sp>
          <p:nvSpPr>
            <p:cNvPr id="757773" name="Text Box 13"/>
            <p:cNvSpPr txBox="1">
              <a:spLocks noChangeArrowheads="1"/>
            </p:cNvSpPr>
            <p:nvPr/>
          </p:nvSpPr>
          <p:spPr bwMode="auto">
            <a:xfrm>
              <a:off x="2208" y="2976"/>
              <a:ext cx="12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/>
                <a:t>E  </a:t>
              </a:r>
              <a:r>
                <a:rPr lang="en-US" sz="2000">
                  <a:sym typeface="Symbol" charset="2"/>
                </a:rPr>
                <a:t></a:t>
              </a:r>
              <a:r>
                <a:rPr lang="en-US" sz="2000"/>
                <a:t>  </a:t>
              </a:r>
              <a:r>
                <a:rPr lang="en-US" sz="2000" b="0" i="1"/>
                <a:t>constant</a:t>
              </a:r>
              <a:endParaRPr lang="en-US" sz="2000"/>
            </a:p>
          </p:txBody>
        </p:sp>
        <p:sp>
          <p:nvSpPr>
            <p:cNvPr id="757774" name="Text Box 14"/>
            <p:cNvSpPr txBox="1">
              <a:spLocks noChangeArrowheads="1"/>
            </p:cNvSpPr>
            <p:nvPr/>
          </p:nvSpPr>
          <p:spPr bwMode="auto">
            <a:xfrm>
              <a:off x="2208" y="3213"/>
              <a:ext cx="12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/>
                <a:t>E  </a:t>
              </a:r>
              <a:r>
                <a:rPr lang="en-US" sz="2000">
                  <a:sym typeface="Symbol" charset="2"/>
                </a:rPr>
                <a:t></a:t>
              </a:r>
              <a:r>
                <a:rPr lang="en-US" sz="2000"/>
                <a:t>  </a:t>
              </a:r>
              <a:r>
                <a:rPr lang="en-US" sz="2000" b="0" i="1"/>
                <a:t>identifier</a:t>
              </a:r>
              <a:endParaRPr lang="en-US" sz="2000"/>
            </a:p>
          </p:txBody>
        </p:sp>
        <p:sp>
          <p:nvSpPr>
            <p:cNvPr id="757775" name="Text Box 15"/>
            <p:cNvSpPr txBox="1">
              <a:spLocks noChangeArrowheads="1"/>
            </p:cNvSpPr>
            <p:nvPr/>
          </p:nvSpPr>
          <p:spPr bwMode="auto">
            <a:xfrm>
              <a:off x="2208" y="3450"/>
              <a:ext cx="18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/>
                <a:t>E  </a:t>
              </a:r>
              <a:r>
                <a:rPr lang="en-US" sz="2000">
                  <a:sym typeface="Symbol" charset="2"/>
                </a:rPr>
                <a:t></a:t>
              </a:r>
              <a:r>
                <a:rPr lang="en-US" sz="2000"/>
                <a:t>  E  </a:t>
              </a:r>
              <a:r>
                <a:rPr lang="en-US" sz="2000" b="0" i="1"/>
                <a:t>op</a:t>
              </a:r>
              <a:r>
                <a:rPr lang="en-US" sz="2000"/>
                <a:t>  E</a:t>
              </a:r>
            </a:p>
          </p:txBody>
        </p:sp>
        <p:sp>
          <p:nvSpPr>
            <p:cNvPr id="757776" name="Text Box 16"/>
            <p:cNvSpPr txBox="1">
              <a:spLocks noChangeArrowheads="1"/>
            </p:cNvSpPr>
            <p:nvPr/>
          </p:nvSpPr>
          <p:spPr bwMode="auto">
            <a:xfrm>
              <a:off x="2208" y="3686"/>
              <a:ext cx="12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/>
                <a:t>E  </a:t>
              </a:r>
              <a:r>
                <a:rPr lang="en-US" sz="2000">
                  <a:sym typeface="Symbol" charset="2"/>
                </a:rPr>
                <a:t></a:t>
              </a:r>
              <a:r>
                <a:rPr lang="en-US" sz="2000"/>
                <a:t>  </a:t>
              </a:r>
              <a:r>
                <a:rPr lang="en-US" sz="2000" b="0"/>
                <a:t>(</a:t>
              </a:r>
              <a:r>
                <a:rPr lang="en-US" sz="2000"/>
                <a:t> E )</a:t>
              </a:r>
            </a:p>
          </p:txBody>
        </p:sp>
      </p:grp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481390" y="3746500"/>
            <a:ext cx="8232775" cy="97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/>
              <a:t>The process of translating an expression from a string to its internal form is called </a:t>
            </a:r>
            <a:r>
              <a:rPr lang="en-US" sz="2400" i="1" dirty="0" smtClean="0"/>
              <a:t>parsing</a:t>
            </a:r>
            <a:r>
              <a:rPr lang="en-US" sz="2400" b="0" i="1" dirty="0" smtClean="0"/>
              <a:t>.</a:t>
            </a:r>
            <a:r>
              <a:rPr lang="en-US" sz="2400" b="0" dirty="0" smtClean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38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A Two-Level Grammar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84387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2578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r>
              <a:rPr lang="en-US" sz="2400" b="0" dirty="0"/>
              <a:t>The problem of parsing an expression can be simplified by changing the </a:t>
            </a:r>
            <a:r>
              <a:rPr lang="en-US" sz="2400" b="0" dirty="0" smtClean="0"/>
              <a:t>grammar </a:t>
            </a:r>
            <a:r>
              <a:rPr lang="en-US" sz="2400" b="0" dirty="0"/>
              <a:t>to one that has two levels: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>
                <a:ea typeface="ＭＳ Ｐゴシック" charset="-128"/>
              </a:rPr>
              <a:t>An </a:t>
            </a:r>
            <a:r>
              <a:rPr lang="en-US" sz="2200" i="1" dirty="0">
                <a:ea typeface="ＭＳ Ｐゴシック" charset="-128"/>
              </a:rPr>
              <a:t>expression</a:t>
            </a:r>
            <a:r>
              <a:rPr lang="en-US" sz="2200" b="0" dirty="0">
                <a:ea typeface="ＭＳ Ｐゴシック" charset="-128"/>
              </a:rPr>
              <a:t> is either a </a:t>
            </a:r>
            <a:r>
              <a:rPr lang="en-US" sz="2200" b="0" i="1" dirty="0">
                <a:ea typeface="ＭＳ Ｐゴシック" charset="-128"/>
              </a:rPr>
              <a:t>term</a:t>
            </a:r>
            <a:r>
              <a:rPr lang="en-US" sz="2200" b="0" dirty="0">
                <a:ea typeface="ＭＳ Ｐゴシック" charset="-128"/>
              </a:rPr>
              <a:t> or two expressions joined by an operator.</a:t>
            </a:r>
          </a:p>
          <a:p>
            <a:pPr marL="742950" lvl="1" indent="-285750" algn="just">
              <a:lnSpc>
                <a:spcPct val="85000"/>
              </a:lnSpc>
              <a:spcAft>
                <a:spcPct val="60000"/>
              </a:spcAft>
              <a:buFontTx/>
              <a:buChar char="–"/>
            </a:pPr>
            <a:r>
              <a:rPr lang="en-US" sz="2200" b="0" dirty="0">
                <a:ea typeface="ＭＳ Ｐゴシック" charset="-128"/>
              </a:rPr>
              <a:t>A </a:t>
            </a:r>
            <a:r>
              <a:rPr lang="en-US" sz="2200" i="1" dirty="0">
                <a:ea typeface="ＭＳ Ｐゴシック" charset="-128"/>
              </a:rPr>
              <a:t>term</a:t>
            </a:r>
            <a:r>
              <a:rPr lang="en-US" sz="2200" b="0" dirty="0">
                <a:ea typeface="ＭＳ Ｐゴシック" charset="-128"/>
              </a:rPr>
              <a:t> is either a constant, an identifier, or an expression enclosed in parentheses.</a:t>
            </a:r>
          </a:p>
          <a:p>
            <a:pPr marL="342900" indent="-342900" algn="just">
              <a:lnSpc>
                <a:spcPct val="85000"/>
              </a:lnSpc>
              <a:spcAft>
                <a:spcPct val="70000"/>
              </a:spcAft>
              <a:buFontTx/>
              <a:buChar char="•"/>
            </a:pPr>
            <a:r>
              <a:rPr lang="en-US" sz="2400" b="0" dirty="0"/>
              <a:t>This design is reflected in the following revised grammar.</a:t>
            </a:r>
            <a:endParaRPr lang="en-US" sz="2600" b="0" dirty="0"/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3429000" y="3810000"/>
            <a:ext cx="2895600" cy="2286000"/>
            <a:chOff x="2237" y="2592"/>
            <a:chExt cx="1824" cy="1440"/>
          </a:xfrm>
        </p:grpSpPr>
        <p:sp>
          <p:nvSpPr>
            <p:cNvPr id="784389" name="Text Box 5"/>
            <p:cNvSpPr txBox="1">
              <a:spLocks noChangeArrowheads="1"/>
            </p:cNvSpPr>
            <p:nvPr/>
          </p:nvSpPr>
          <p:spPr bwMode="auto">
            <a:xfrm>
              <a:off x="2237" y="3277"/>
              <a:ext cx="12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/>
                <a:t>T  </a:t>
              </a:r>
              <a:r>
                <a:rPr lang="en-US" sz="2000">
                  <a:sym typeface="Symbol" charset="2"/>
                </a:rPr>
                <a:t></a:t>
              </a:r>
              <a:r>
                <a:rPr lang="en-US" sz="2000"/>
                <a:t>  </a:t>
              </a:r>
              <a:r>
                <a:rPr lang="en-US" sz="2000" b="0" i="1"/>
                <a:t>constant</a:t>
              </a:r>
              <a:endParaRPr lang="en-US" sz="2000"/>
            </a:p>
          </p:txBody>
        </p:sp>
        <p:sp>
          <p:nvSpPr>
            <p:cNvPr id="784390" name="Text Box 6"/>
            <p:cNvSpPr txBox="1">
              <a:spLocks noChangeArrowheads="1"/>
            </p:cNvSpPr>
            <p:nvPr/>
          </p:nvSpPr>
          <p:spPr bwMode="auto">
            <a:xfrm>
              <a:off x="2237" y="3529"/>
              <a:ext cx="12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/>
                <a:t>T  </a:t>
              </a:r>
              <a:r>
                <a:rPr lang="en-US" sz="2000">
                  <a:sym typeface="Symbol" charset="2"/>
                </a:rPr>
                <a:t></a:t>
              </a:r>
              <a:r>
                <a:rPr lang="en-US" sz="2000"/>
                <a:t>  </a:t>
              </a:r>
              <a:r>
                <a:rPr lang="en-US" sz="2000" b="0" i="1"/>
                <a:t>identifier</a:t>
              </a:r>
              <a:endParaRPr lang="en-US" sz="2000"/>
            </a:p>
          </p:txBody>
        </p:sp>
        <p:sp>
          <p:nvSpPr>
            <p:cNvPr id="784391" name="Text Box 7"/>
            <p:cNvSpPr txBox="1">
              <a:spLocks noChangeArrowheads="1"/>
            </p:cNvSpPr>
            <p:nvPr/>
          </p:nvSpPr>
          <p:spPr bwMode="auto">
            <a:xfrm>
              <a:off x="2237" y="2844"/>
              <a:ext cx="18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/>
                <a:t>E  </a:t>
              </a:r>
              <a:r>
                <a:rPr lang="en-US" sz="2000">
                  <a:sym typeface="Symbol" charset="2"/>
                </a:rPr>
                <a:t></a:t>
              </a:r>
              <a:r>
                <a:rPr lang="en-US" sz="2000"/>
                <a:t>  E  </a:t>
              </a:r>
              <a:r>
                <a:rPr lang="en-US" sz="2000" b="0" i="1"/>
                <a:t>op</a:t>
              </a:r>
              <a:r>
                <a:rPr lang="en-US" sz="2000"/>
                <a:t>  E</a:t>
              </a:r>
            </a:p>
          </p:txBody>
        </p:sp>
        <p:sp>
          <p:nvSpPr>
            <p:cNvPr id="784392" name="Text Box 8"/>
            <p:cNvSpPr txBox="1">
              <a:spLocks noChangeArrowheads="1"/>
            </p:cNvSpPr>
            <p:nvPr/>
          </p:nvSpPr>
          <p:spPr bwMode="auto">
            <a:xfrm>
              <a:off x="2237" y="3782"/>
              <a:ext cx="12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/>
                <a:t>T  </a:t>
              </a:r>
              <a:r>
                <a:rPr lang="en-US" sz="2000">
                  <a:sym typeface="Symbol" charset="2"/>
                </a:rPr>
                <a:t></a:t>
              </a:r>
              <a:r>
                <a:rPr lang="en-US" sz="2000"/>
                <a:t>  </a:t>
              </a:r>
              <a:r>
                <a:rPr lang="en-US" sz="2000" b="0"/>
                <a:t>(</a:t>
              </a:r>
              <a:r>
                <a:rPr lang="en-US" sz="2000"/>
                <a:t> E )</a:t>
              </a:r>
            </a:p>
          </p:txBody>
        </p:sp>
        <p:sp>
          <p:nvSpPr>
            <p:cNvPr id="784393" name="Text Box 9"/>
            <p:cNvSpPr txBox="1">
              <a:spLocks noChangeArrowheads="1"/>
            </p:cNvSpPr>
            <p:nvPr/>
          </p:nvSpPr>
          <p:spPr bwMode="auto">
            <a:xfrm>
              <a:off x="2237" y="2592"/>
              <a:ext cx="1824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/>
                <a:t>E  </a:t>
              </a:r>
              <a:r>
                <a:rPr lang="en-US" sz="2000">
                  <a:sym typeface="Symbol" charset="2"/>
                </a:rPr>
                <a:t></a:t>
              </a:r>
              <a:r>
                <a:rPr lang="en-US" sz="2000"/>
                <a:t>  T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3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4387" grpId="0" build="p" bldLvl="2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3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Ambiguity in Parse Structures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66307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113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r>
              <a:rPr lang="en-US" sz="2400" b="0" dirty="0"/>
              <a:t>Although the two-level grammar from the preceding </a:t>
            </a:r>
            <a:r>
              <a:rPr lang="en-US" sz="2400" b="0" dirty="0" smtClean="0"/>
              <a:t>slide can recognize any expression</a:t>
            </a:r>
            <a:r>
              <a:rPr lang="en-US" sz="2400" b="0" dirty="0"/>
              <a:t>, it</a:t>
            </a:r>
            <a:r>
              <a:rPr lang="en-US" sz="2400" b="0" dirty="0" smtClean="0"/>
              <a:t> is </a:t>
            </a:r>
            <a:r>
              <a:rPr lang="en-US" sz="2400" i="1" dirty="0" smtClean="0"/>
              <a:t>ambiguous</a:t>
            </a:r>
            <a:r>
              <a:rPr lang="en-US" sz="2400" b="0" dirty="0" smtClean="0"/>
              <a:t> because the </a:t>
            </a:r>
            <a:r>
              <a:rPr lang="en-US" sz="2400" b="0" dirty="0"/>
              <a:t>same input string</a:t>
            </a:r>
            <a:r>
              <a:rPr lang="en-US" sz="2400" b="0" dirty="0" smtClean="0"/>
              <a:t> can generate </a:t>
            </a:r>
            <a:r>
              <a:rPr lang="en-US" sz="2400" b="0" dirty="0"/>
              <a:t>more than one parse tree.</a:t>
            </a:r>
            <a:endParaRPr lang="en-US" sz="2600" b="0" dirty="0"/>
          </a:p>
        </p:txBody>
      </p:sp>
      <p:grpSp>
        <p:nvGrpSpPr>
          <p:cNvPr id="2" name="Group 60"/>
          <p:cNvGrpSpPr>
            <a:grpSpLocks/>
          </p:cNvGrpSpPr>
          <p:nvPr/>
        </p:nvGrpSpPr>
        <p:grpSpPr bwMode="auto">
          <a:xfrm>
            <a:off x="1752600" y="4121150"/>
            <a:ext cx="2209800" cy="336550"/>
            <a:chOff x="1104" y="2636"/>
            <a:chExt cx="1392" cy="212"/>
          </a:xfrm>
        </p:grpSpPr>
        <p:sp>
          <p:nvSpPr>
            <p:cNvPr id="866320" name="Text Box 16"/>
            <p:cNvSpPr txBox="1">
              <a:spLocks noChangeArrowheads="1"/>
            </p:cNvSpPr>
            <p:nvPr/>
          </p:nvSpPr>
          <p:spPr bwMode="auto">
            <a:xfrm>
              <a:off x="1104" y="2636"/>
              <a:ext cx="288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>
                  <a:latin typeface="Courier New" charset="0"/>
                </a:rPr>
                <a:t>x</a:t>
              </a:r>
            </a:p>
          </p:txBody>
        </p:sp>
        <p:sp>
          <p:nvSpPr>
            <p:cNvPr id="866321" name="Text Box 17"/>
            <p:cNvSpPr txBox="1">
              <a:spLocks noChangeArrowheads="1"/>
            </p:cNvSpPr>
            <p:nvPr/>
          </p:nvSpPr>
          <p:spPr bwMode="auto">
            <a:xfrm>
              <a:off x="1380" y="2636"/>
              <a:ext cx="288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>
                  <a:latin typeface="Courier New" charset="0"/>
                </a:rPr>
                <a:t>+</a:t>
              </a:r>
            </a:p>
          </p:txBody>
        </p:sp>
        <p:sp>
          <p:nvSpPr>
            <p:cNvPr id="866322" name="Text Box 18"/>
            <p:cNvSpPr txBox="1">
              <a:spLocks noChangeArrowheads="1"/>
            </p:cNvSpPr>
            <p:nvPr/>
          </p:nvSpPr>
          <p:spPr bwMode="auto">
            <a:xfrm>
              <a:off x="1656" y="2636"/>
              <a:ext cx="288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>
                  <a:latin typeface="Courier New" charset="0"/>
                </a:rPr>
                <a:t>2</a:t>
              </a:r>
            </a:p>
          </p:txBody>
        </p:sp>
        <p:sp>
          <p:nvSpPr>
            <p:cNvPr id="866323" name="Text Box 19"/>
            <p:cNvSpPr txBox="1">
              <a:spLocks noChangeArrowheads="1"/>
            </p:cNvSpPr>
            <p:nvPr/>
          </p:nvSpPr>
          <p:spPr bwMode="auto">
            <a:xfrm>
              <a:off x="1932" y="2636"/>
              <a:ext cx="288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>
                  <a:latin typeface="Courier New" charset="0"/>
                </a:rPr>
                <a:t>*</a:t>
              </a:r>
            </a:p>
          </p:txBody>
        </p:sp>
        <p:sp>
          <p:nvSpPr>
            <p:cNvPr id="866324" name="Text Box 20"/>
            <p:cNvSpPr txBox="1">
              <a:spLocks noChangeArrowheads="1"/>
            </p:cNvSpPr>
            <p:nvPr/>
          </p:nvSpPr>
          <p:spPr bwMode="auto">
            <a:xfrm>
              <a:off x="2208" y="2636"/>
              <a:ext cx="288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>
                  <a:latin typeface="Courier New" charset="0"/>
                </a:rPr>
                <a:t>y</a:t>
              </a:r>
            </a:p>
          </p:txBody>
        </p:sp>
      </p:grpSp>
      <p:grpSp>
        <p:nvGrpSpPr>
          <p:cNvPr id="3" name="Group 57"/>
          <p:cNvGrpSpPr>
            <a:grpSpLocks/>
          </p:cNvGrpSpPr>
          <p:nvPr/>
        </p:nvGrpSpPr>
        <p:grpSpPr bwMode="auto">
          <a:xfrm>
            <a:off x="1752600" y="2298700"/>
            <a:ext cx="2184400" cy="1860550"/>
            <a:chOff x="1104" y="1616"/>
            <a:chExt cx="1376" cy="1172"/>
          </a:xfrm>
        </p:grpSpPr>
        <p:sp>
          <p:nvSpPr>
            <p:cNvPr id="866326" name="Line 22"/>
            <p:cNvSpPr>
              <a:spLocks noChangeShapeType="1"/>
            </p:cNvSpPr>
            <p:nvPr/>
          </p:nvSpPr>
          <p:spPr bwMode="auto">
            <a:xfrm flipV="1">
              <a:off x="1248" y="2644"/>
              <a:ext cx="0" cy="144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27" name="Text Box 23"/>
            <p:cNvSpPr txBox="1">
              <a:spLocks noChangeArrowheads="1"/>
            </p:cNvSpPr>
            <p:nvPr/>
          </p:nvSpPr>
          <p:spPr bwMode="auto">
            <a:xfrm>
              <a:off x="1104" y="2428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</a:rPr>
                <a:t>T</a:t>
              </a:r>
              <a:endParaRPr lang="en-US" sz="1600">
                <a:solidFill>
                  <a:srgbClr val="FF0000"/>
                </a:solidFill>
              </a:endParaRPr>
            </a:p>
          </p:txBody>
        </p:sp>
        <p:sp>
          <p:nvSpPr>
            <p:cNvPr id="866328" name="Line 24"/>
            <p:cNvSpPr>
              <a:spLocks noChangeShapeType="1"/>
            </p:cNvSpPr>
            <p:nvPr/>
          </p:nvSpPr>
          <p:spPr bwMode="auto">
            <a:xfrm flipV="1">
              <a:off x="1792" y="2644"/>
              <a:ext cx="0" cy="144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29" name="Text Box 25"/>
            <p:cNvSpPr txBox="1">
              <a:spLocks noChangeArrowheads="1"/>
            </p:cNvSpPr>
            <p:nvPr/>
          </p:nvSpPr>
          <p:spPr bwMode="auto">
            <a:xfrm>
              <a:off x="1648" y="2428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</a:rPr>
                <a:t>T</a:t>
              </a:r>
              <a:endParaRPr lang="en-US" sz="1600">
                <a:solidFill>
                  <a:srgbClr val="FF0000"/>
                </a:solidFill>
              </a:endParaRPr>
            </a:p>
          </p:txBody>
        </p:sp>
        <p:sp>
          <p:nvSpPr>
            <p:cNvPr id="866330" name="Line 26"/>
            <p:cNvSpPr>
              <a:spLocks noChangeShapeType="1"/>
            </p:cNvSpPr>
            <p:nvPr/>
          </p:nvSpPr>
          <p:spPr bwMode="auto">
            <a:xfrm flipV="1">
              <a:off x="2336" y="2644"/>
              <a:ext cx="0" cy="144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31" name="Text Box 27"/>
            <p:cNvSpPr txBox="1">
              <a:spLocks noChangeArrowheads="1"/>
            </p:cNvSpPr>
            <p:nvPr/>
          </p:nvSpPr>
          <p:spPr bwMode="auto">
            <a:xfrm>
              <a:off x="2192" y="2428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</a:rPr>
                <a:t>T</a:t>
              </a:r>
              <a:endParaRPr lang="en-US" sz="1600">
                <a:solidFill>
                  <a:srgbClr val="FF0000"/>
                </a:solidFill>
              </a:endParaRPr>
            </a:p>
          </p:txBody>
        </p:sp>
        <p:sp>
          <p:nvSpPr>
            <p:cNvPr id="866332" name="Line 28"/>
            <p:cNvSpPr>
              <a:spLocks noChangeShapeType="1"/>
            </p:cNvSpPr>
            <p:nvPr/>
          </p:nvSpPr>
          <p:spPr bwMode="auto">
            <a:xfrm flipV="1">
              <a:off x="1520" y="2239"/>
              <a:ext cx="6" cy="548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33" name="Text Box 29"/>
            <p:cNvSpPr txBox="1">
              <a:spLocks noChangeArrowheads="1"/>
            </p:cNvSpPr>
            <p:nvPr/>
          </p:nvSpPr>
          <p:spPr bwMode="auto">
            <a:xfrm>
              <a:off x="1384" y="2021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</a:rPr>
                <a:t>E</a:t>
              </a:r>
              <a:endParaRPr lang="en-US" sz="1600">
                <a:solidFill>
                  <a:srgbClr val="FF0000"/>
                </a:solidFill>
              </a:endParaRPr>
            </a:p>
          </p:txBody>
        </p:sp>
        <p:sp>
          <p:nvSpPr>
            <p:cNvPr id="866334" name="Line 30"/>
            <p:cNvSpPr>
              <a:spLocks noChangeShapeType="1"/>
            </p:cNvSpPr>
            <p:nvPr/>
          </p:nvSpPr>
          <p:spPr bwMode="auto">
            <a:xfrm flipV="1">
              <a:off x="1288" y="2242"/>
              <a:ext cx="175" cy="206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35" name="Line 31"/>
            <p:cNvSpPr>
              <a:spLocks noChangeShapeType="1"/>
            </p:cNvSpPr>
            <p:nvPr/>
          </p:nvSpPr>
          <p:spPr bwMode="auto">
            <a:xfrm flipH="1" flipV="1">
              <a:off x="1593" y="2242"/>
              <a:ext cx="175" cy="206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36" name="Line 32"/>
            <p:cNvSpPr>
              <a:spLocks noChangeShapeType="1"/>
            </p:cNvSpPr>
            <p:nvPr/>
          </p:nvSpPr>
          <p:spPr bwMode="auto">
            <a:xfrm flipH="1" flipV="1">
              <a:off x="2022" y="1834"/>
              <a:ext cx="39" cy="952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37" name="Text Box 33"/>
            <p:cNvSpPr txBox="1">
              <a:spLocks noChangeArrowheads="1"/>
            </p:cNvSpPr>
            <p:nvPr/>
          </p:nvSpPr>
          <p:spPr bwMode="auto">
            <a:xfrm>
              <a:off x="1888" y="1616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</a:rPr>
                <a:t>E</a:t>
              </a:r>
              <a:endParaRPr lang="en-US" sz="1600">
                <a:solidFill>
                  <a:srgbClr val="FF0000"/>
                </a:solidFill>
              </a:endParaRPr>
            </a:p>
          </p:txBody>
        </p:sp>
        <p:sp>
          <p:nvSpPr>
            <p:cNvPr id="866338" name="Line 34"/>
            <p:cNvSpPr>
              <a:spLocks noChangeShapeType="1"/>
            </p:cNvSpPr>
            <p:nvPr/>
          </p:nvSpPr>
          <p:spPr bwMode="auto">
            <a:xfrm flipV="1">
              <a:off x="1592" y="1837"/>
              <a:ext cx="367" cy="217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39" name="Line 35"/>
            <p:cNvSpPr>
              <a:spLocks noChangeShapeType="1"/>
            </p:cNvSpPr>
            <p:nvPr/>
          </p:nvSpPr>
          <p:spPr bwMode="auto">
            <a:xfrm flipH="1" flipV="1">
              <a:off x="2089" y="1837"/>
              <a:ext cx="213" cy="621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" name="Group 59"/>
          <p:cNvGrpSpPr>
            <a:grpSpLocks/>
          </p:cNvGrpSpPr>
          <p:nvPr/>
        </p:nvGrpSpPr>
        <p:grpSpPr bwMode="auto">
          <a:xfrm>
            <a:off x="5168900" y="4121150"/>
            <a:ext cx="2209800" cy="336550"/>
            <a:chOff x="3256" y="2636"/>
            <a:chExt cx="1392" cy="212"/>
          </a:xfrm>
        </p:grpSpPr>
        <p:sp>
          <p:nvSpPr>
            <p:cNvPr id="866340" name="Text Box 36"/>
            <p:cNvSpPr txBox="1">
              <a:spLocks noChangeArrowheads="1"/>
            </p:cNvSpPr>
            <p:nvPr/>
          </p:nvSpPr>
          <p:spPr bwMode="auto">
            <a:xfrm>
              <a:off x="3256" y="2636"/>
              <a:ext cx="288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>
                  <a:latin typeface="Courier New" charset="0"/>
                </a:rPr>
                <a:t>x</a:t>
              </a:r>
            </a:p>
          </p:txBody>
        </p:sp>
        <p:sp>
          <p:nvSpPr>
            <p:cNvPr id="866341" name="Text Box 37"/>
            <p:cNvSpPr txBox="1">
              <a:spLocks noChangeArrowheads="1"/>
            </p:cNvSpPr>
            <p:nvPr/>
          </p:nvSpPr>
          <p:spPr bwMode="auto">
            <a:xfrm>
              <a:off x="3532" y="2636"/>
              <a:ext cx="288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>
                  <a:latin typeface="Courier New" charset="0"/>
                </a:rPr>
                <a:t>+</a:t>
              </a:r>
            </a:p>
          </p:txBody>
        </p:sp>
        <p:sp>
          <p:nvSpPr>
            <p:cNvPr id="866342" name="Text Box 38"/>
            <p:cNvSpPr txBox="1">
              <a:spLocks noChangeArrowheads="1"/>
            </p:cNvSpPr>
            <p:nvPr/>
          </p:nvSpPr>
          <p:spPr bwMode="auto">
            <a:xfrm>
              <a:off x="3808" y="2636"/>
              <a:ext cx="288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>
                  <a:latin typeface="Courier New" charset="0"/>
                </a:rPr>
                <a:t>2</a:t>
              </a:r>
            </a:p>
          </p:txBody>
        </p:sp>
        <p:sp>
          <p:nvSpPr>
            <p:cNvPr id="866343" name="Text Box 39"/>
            <p:cNvSpPr txBox="1">
              <a:spLocks noChangeArrowheads="1"/>
            </p:cNvSpPr>
            <p:nvPr/>
          </p:nvSpPr>
          <p:spPr bwMode="auto">
            <a:xfrm>
              <a:off x="4084" y="2636"/>
              <a:ext cx="288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>
                  <a:latin typeface="Courier New" charset="0"/>
                </a:rPr>
                <a:t>*</a:t>
              </a:r>
            </a:p>
          </p:txBody>
        </p:sp>
        <p:sp>
          <p:nvSpPr>
            <p:cNvPr id="866344" name="Text Box 40"/>
            <p:cNvSpPr txBox="1">
              <a:spLocks noChangeArrowheads="1"/>
            </p:cNvSpPr>
            <p:nvPr/>
          </p:nvSpPr>
          <p:spPr bwMode="auto">
            <a:xfrm>
              <a:off x="4360" y="2636"/>
              <a:ext cx="288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>
                  <a:latin typeface="Courier New" charset="0"/>
                </a:rPr>
                <a:t>y</a:t>
              </a:r>
            </a:p>
          </p:txBody>
        </p:sp>
      </p:grpSp>
      <p:grpSp>
        <p:nvGrpSpPr>
          <p:cNvPr id="5" name="Group 58"/>
          <p:cNvGrpSpPr>
            <a:grpSpLocks/>
          </p:cNvGrpSpPr>
          <p:nvPr/>
        </p:nvGrpSpPr>
        <p:grpSpPr bwMode="auto">
          <a:xfrm>
            <a:off x="5168900" y="2298700"/>
            <a:ext cx="2184400" cy="1860550"/>
            <a:chOff x="3216" y="1616"/>
            <a:chExt cx="1376" cy="1172"/>
          </a:xfrm>
        </p:grpSpPr>
        <p:sp>
          <p:nvSpPr>
            <p:cNvPr id="866345" name="Line 41"/>
            <p:cNvSpPr>
              <a:spLocks noChangeShapeType="1"/>
            </p:cNvSpPr>
            <p:nvPr/>
          </p:nvSpPr>
          <p:spPr bwMode="auto">
            <a:xfrm flipH="1" flipV="1">
              <a:off x="4448" y="2644"/>
              <a:ext cx="0" cy="144"/>
            </a:xfrm>
            <a:prstGeom prst="line">
              <a:avLst/>
            </a:prstGeom>
            <a:noFill/>
            <a:ln w="9525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46" name="Text Box 42"/>
            <p:cNvSpPr txBox="1">
              <a:spLocks noChangeArrowheads="1"/>
            </p:cNvSpPr>
            <p:nvPr/>
          </p:nvSpPr>
          <p:spPr bwMode="auto">
            <a:xfrm flipH="1">
              <a:off x="4304" y="2428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009900"/>
                  </a:solidFill>
                </a:rPr>
                <a:t>T</a:t>
              </a:r>
              <a:endParaRPr lang="en-US" sz="1600">
                <a:solidFill>
                  <a:srgbClr val="009900"/>
                </a:solidFill>
              </a:endParaRPr>
            </a:p>
          </p:txBody>
        </p:sp>
        <p:sp>
          <p:nvSpPr>
            <p:cNvPr id="866347" name="Line 43"/>
            <p:cNvSpPr>
              <a:spLocks noChangeShapeType="1"/>
            </p:cNvSpPr>
            <p:nvPr/>
          </p:nvSpPr>
          <p:spPr bwMode="auto">
            <a:xfrm flipH="1" flipV="1">
              <a:off x="3904" y="2644"/>
              <a:ext cx="0" cy="144"/>
            </a:xfrm>
            <a:prstGeom prst="line">
              <a:avLst/>
            </a:prstGeom>
            <a:noFill/>
            <a:ln w="9525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48" name="Text Box 44"/>
            <p:cNvSpPr txBox="1">
              <a:spLocks noChangeArrowheads="1"/>
            </p:cNvSpPr>
            <p:nvPr/>
          </p:nvSpPr>
          <p:spPr bwMode="auto">
            <a:xfrm flipH="1">
              <a:off x="3760" y="2428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009900"/>
                  </a:solidFill>
                </a:rPr>
                <a:t>T</a:t>
              </a:r>
              <a:endParaRPr lang="en-US" sz="1600">
                <a:solidFill>
                  <a:srgbClr val="009900"/>
                </a:solidFill>
              </a:endParaRPr>
            </a:p>
          </p:txBody>
        </p:sp>
        <p:sp>
          <p:nvSpPr>
            <p:cNvPr id="866349" name="Line 45"/>
            <p:cNvSpPr>
              <a:spLocks noChangeShapeType="1"/>
            </p:cNvSpPr>
            <p:nvPr/>
          </p:nvSpPr>
          <p:spPr bwMode="auto">
            <a:xfrm flipH="1" flipV="1">
              <a:off x="3360" y="2644"/>
              <a:ext cx="0" cy="144"/>
            </a:xfrm>
            <a:prstGeom prst="line">
              <a:avLst/>
            </a:prstGeom>
            <a:noFill/>
            <a:ln w="9525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50" name="Text Box 46"/>
            <p:cNvSpPr txBox="1">
              <a:spLocks noChangeArrowheads="1"/>
            </p:cNvSpPr>
            <p:nvPr/>
          </p:nvSpPr>
          <p:spPr bwMode="auto">
            <a:xfrm flipH="1">
              <a:off x="3216" y="2428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009900"/>
                  </a:solidFill>
                </a:rPr>
                <a:t>T</a:t>
              </a:r>
              <a:endParaRPr lang="en-US" sz="1600">
                <a:solidFill>
                  <a:srgbClr val="009900"/>
                </a:solidFill>
              </a:endParaRPr>
            </a:p>
          </p:txBody>
        </p:sp>
        <p:sp>
          <p:nvSpPr>
            <p:cNvPr id="866351" name="Line 47"/>
            <p:cNvSpPr>
              <a:spLocks noChangeShapeType="1"/>
            </p:cNvSpPr>
            <p:nvPr/>
          </p:nvSpPr>
          <p:spPr bwMode="auto">
            <a:xfrm flipH="1" flipV="1">
              <a:off x="4170" y="2239"/>
              <a:ext cx="6" cy="548"/>
            </a:xfrm>
            <a:prstGeom prst="line">
              <a:avLst/>
            </a:prstGeom>
            <a:noFill/>
            <a:ln w="9525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52" name="Text Box 48"/>
            <p:cNvSpPr txBox="1">
              <a:spLocks noChangeArrowheads="1"/>
            </p:cNvSpPr>
            <p:nvPr/>
          </p:nvSpPr>
          <p:spPr bwMode="auto">
            <a:xfrm flipH="1">
              <a:off x="4024" y="2021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009900"/>
                  </a:solidFill>
                </a:rPr>
                <a:t>E</a:t>
              </a:r>
              <a:endParaRPr lang="en-US" sz="1600">
                <a:solidFill>
                  <a:srgbClr val="009900"/>
                </a:solidFill>
              </a:endParaRPr>
            </a:p>
          </p:txBody>
        </p:sp>
        <p:sp>
          <p:nvSpPr>
            <p:cNvPr id="866353" name="Line 49"/>
            <p:cNvSpPr>
              <a:spLocks noChangeShapeType="1"/>
            </p:cNvSpPr>
            <p:nvPr/>
          </p:nvSpPr>
          <p:spPr bwMode="auto">
            <a:xfrm flipH="1" flipV="1">
              <a:off x="4233" y="2242"/>
              <a:ext cx="175" cy="206"/>
            </a:xfrm>
            <a:prstGeom prst="line">
              <a:avLst/>
            </a:prstGeom>
            <a:noFill/>
            <a:ln w="9525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54" name="Line 50"/>
            <p:cNvSpPr>
              <a:spLocks noChangeShapeType="1"/>
            </p:cNvSpPr>
            <p:nvPr/>
          </p:nvSpPr>
          <p:spPr bwMode="auto">
            <a:xfrm flipV="1">
              <a:off x="3928" y="2242"/>
              <a:ext cx="175" cy="206"/>
            </a:xfrm>
            <a:prstGeom prst="line">
              <a:avLst/>
            </a:prstGeom>
            <a:noFill/>
            <a:ln w="9525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55" name="Line 51"/>
            <p:cNvSpPr>
              <a:spLocks noChangeShapeType="1"/>
            </p:cNvSpPr>
            <p:nvPr/>
          </p:nvSpPr>
          <p:spPr bwMode="auto">
            <a:xfrm flipV="1">
              <a:off x="3635" y="1834"/>
              <a:ext cx="39" cy="952"/>
            </a:xfrm>
            <a:prstGeom prst="line">
              <a:avLst/>
            </a:prstGeom>
            <a:noFill/>
            <a:ln w="9525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56" name="Text Box 52"/>
            <p:cNvSpPr txBox="1">
              <a:spLocks noChangeArrowheads="1"/>
            </p:cNvSpPr>
            <p:nvPr/>
          </p:nvSpPr>
          <p:spPr bwMode="auto">
            <a:xfrm flipH="1">
              <a:off x="3520" y="1616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009900"/>
                  </a:solidFill>
                </a:rPr>
                <a:t>E</a:t>
              </a:r>
              <a:endParaRPr lang="en-US" sz="1600">
                <a:solidFill>
                  <a:srgbClr val="009900"/>
                </a:solidFill>
              </a:endParaRPr>
            </a:p>
          </p:txBody>
        </p:sp>
        <p:sp>
          <p:nvSpPr>
            <p:cNvPr id="866357" name="Line 53"/>
            <p:cNvSpPr>
              <a:spLocks noChangeShapeType="1"/>
            </p:cNvSpPr>
            <p:nvPr/>
          </p:nvSpPr>
          <p:spPr bwMode="auto">
            <a:xfrm flipH="1" flipV="1">
              <a:off x="3737" y="1837"/>
              <a:ext cx="367" cy="217"/>
            </a:xfrm>
            <a:prstGeom prst="line">
              <a:avLst/>
            </a:prstGeom>
            <a:noFill/>
            <a:ln w="9525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358" name="Line 54"/>
            <p:cNvSpPr>
              <a:spLocks noChangeShapeType="1"/>
            </p:cNvSpPr>
            <p:nvPr/>
          </p:nvSpPr>
          <p:spPr bwMode="auto">
            <a:xfrm flipV="1">
              <a:off x="3394" y="1837"/>
              <a:ext cx="213" cy="621"/>
            </a:xfrm>
            <a:prstGeom prst="line">
              <a:avLst/>
            </a:prstGeom>
            <a:noFill/>
            <a:ln w="9525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66366" name="Rectangle 62"/>
          <p:cNvSpPr>
            <a:spLocks noChangeArrowheads="1"/>
          </p:cNvSpPr>
          <p:nvPr/>
        </p:nvSpPr>
        <p:spPr bwMode="auto">
          <a:xfrm>
            <a:off x="482600" y="4622800"/>
            <a:ext cx="8232775" cy="200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r>
              <a:rPr lang="en-US" sz="2400" b="0" dirty="0"/>
              <a:t>Ambiguity in grammars is typically resolved by providing the parser with information about the </a:t>
            </a:r>
            <a:r>
              <a:rPr lang="en-US" sz="2400" i="1" dirty="0"/>
              <a:t>precedence</a:t>
            </a:r>
            <a:r>
              <a:rPr lang="en-US" sz="2400" b="0" dirty="0"/>
              <a:t> of the operators.</a:t>
            </a:r>
            <a:r>
              <a:rPr lang="en-US" sz="2400" b="0" dirty="0" smtClean="0"/>
              <a:t> The text describes two strategies: </a:t>
            </a:r>
            <a:r>
              <a:rPr lang="en-US" sz="2400" i="1" dirty="0" err="1" smtClean="0"/>
              <a:t>Iversonian</a:t>
            </a:r>
            <a:r>
              <a:rPr lang="en-US" sz="2400" i="1" dirty="0" smtClean="0"/>
              <a:t> precedence</a:t>
            </a:r>
            <a:r>
              <a:rPr lang="en-US" sz="2400" b="0" i="1" dirty="0" smtClean="0"/>
              <a:t>,</a:t>
            </a:r>
            <a:r>
              <a:rPr lang="en-US" sz="2400" b="0" dirty="0" smtClean="0"/>
              <a:t> in which the operators all group to the right, and </a:t>
            </a:r>
            <a:r>
              <a:rPr lang="en-US" sz="2400" i="1" dirty="0" smtClean="0"/>
              <a:t>operator precedence</a:t>
            </a:r>
            <a:r>
              <a:rPr lang="en-US" sz="2400" b="0" i="1" dirty="0" smtClean="0"/>
              <a:t>,</a:t>
            </a:r>
            <a:r>
              <a:rPr lang="en-US" sz="2400" b="0" dirty="0" smtClean="0"/>
              <a:t> in which each operator is associated with an integer that defines its place in the precedence hierarchy.  </a:t>
            </a:r>
          </a:p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636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35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Exercise: Parsing an Expression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68355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r>
              <a:rPr lang="en-US" sz="2400" b="0"/>
              <a:t>Diagram the expression tree that results from the input string</a:t>
            </a: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2952750" y="1657655"/>
            <a:ext cx="3232150" cy="366713"/>
            <a:chOff x="1672" y="1200"/>
            <a:chExt cx="2036" cy="231"/>
          </a:xfrm>
        </p:grpSpPr>
        <p:sp>
          <p:nvSpPr>
            <p:cNvPr id="868363" name="Text Box 11"/>
            <p:cNvSpPr txBox="1">
              <a:spLocks noChangeArrowheads="1"/>
            </p:cNvSpPr>
            <p:nvPr/>
          </p:nvSpPr>
          <p:spPr bwMode="auto">
            <a:xfrm>
              <a:off x="2316" y="1200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latin typeface="Courier New" charset="0"/>
                </a:rPr>
                <a:t>2</a:t>
              </a:r>
            </a:p>
          </p:txBody>
        </p:sp>
        <p:sp>
          <p:nvSpPr>
            <p:cNvPr id="868364" name="Text Box 12"/>
            <p:cNvSpPr txBox="1">
              <a:spLocks noChangeArrowheads="1"/>
            </p:cNvSpPr>
            <p:nvPr/>
          </p:nvSpPr>
          <p:spPr bwMode="auto">
            <a:xfrm>
              <a:off x="2592" y="1200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latin typeface="Courier New" charset="0"/>
                </a:rPr>
                <a:t>*</a:t>
              </a:r>
            </a:p>
          </p:txBody>
        </p:sp>
        <p:sp>
          <p:nvSpPr>
            <p:cNvPr id="868365" name="Text Box 13"/>
            <p:cNvSpPr txBox="1">
              <a:spLocks noChangeArrowheads="1"/>
            </p:cNvSpPr>
            <p:nvPr/>
          </p:nvSpPr>
          <p:spPr bwMode="auto">
            <a:xfrm>
              <a:off x="2868" y="1200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latin typeface="Courier New" charset="0"/>
                </a:rPr>
                <a:t>n</a:t>
              </a:r>
            </a:p>
          </p:txBody>
        </p:sp>
        <p:sp>
          <p:nvSpPr>
            <p:cNvPr id="868366" name="Text Box 14"/>
            <p:cNvSpPr txBox="1">
              <a:spLocks noChangeArrowheads="1"/>
            </p:cNvSpPr>
            <p:nvPr/>
          </p:nvSpPr>
          <p:spPr bwMode="auto">
            <a:xfrm>
              <a:off x="3144" y="1200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latin typeface="Courier New" charset="0"/>
                </a:rPr>
                <a:t>+</a:t>
              </a:r>
            </a:p>
          </p:txBody>
        </p:sp>
        <p:sp>
          <p:nvSpPr>
            <p:cNvPr id="868367" name="Text Box 15"/>
            <p:cNvSpPr txBox="1">
              <a:spLocks noChangeArrowheads="1"/>
            </p:cNvSpPr>
            <p:nvPr/>
          </p:nvSpPr>
          <p:spPr bwMode="auto">
            <a:xfrm>
              <a:off x="3420" y="1200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 dirty="0">
                  <a:latin typeface="Courier New" charset="0"/>
                </a:rPr>
                <a:t>1</a:t>
              </a:r>
            </a:p>
          </p:txBody>
        </p:sp>
        <p:sp>
          <p:nvSpPr>
            <p:cNvPr id="868368" name="Text Box 16"/>
            <p:cNvSpPr txBox="1">
              <a:spLocks noChangeArrowheads="1"/>
            </p:cNvSpPr>
            <p:nvPr/>
          </p:nvSpPr>
          <p:spPr bwMode="auto">
            <a:xfrm>
              <a:off x="1672" y="1200"/>
              <a:ext cx="47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latin typeface="Courier New" charset="0"/>
                </a:rPr>
                <a:t>odd</a:t>
              </a:r>
            </a:p>
          </p:txBody>
        </p:sp>
        <p:sp>
          <p:nvSpPr>
            <p:cNvPr id="868369" name="Text Box 17"/>
            <p:cNvSpPr txBox="1">
              <a:spLocks noChangeArrowheads="1"/>
            </p:cNvSpPr>
            <p:nvPr/>
          </p:nvSpPr>
          <p:spPr bwMode="auto">
            <a:xfrm>
              <a:off x="2092" y="1200"/>
              <a:ext cx="288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latin typeface="Courier New" charset="0"/>
                </a:rPr>
                <a:t>=</a:t>
              </a:r>
            </a:p>
          </p:txBody>
        </p:sp>
      </p:grpSp>
      <p:sp>
        <p:nvSpPr>
          <p:cNvPr id="868373" name="Rectangle 21"/>
          <p:cNvSpPr>
            <a:spLocks noChangeArrowheads="1"/>
          </p:cNvSpPr>
          <p:nvPr/>
        </p:nvSpPr>
        <p:spPr bwMode="auto">
          <a:xfrm>
            <a:off x="876300" y="5872163"/>
            <a:ext cx="1341438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374" name="Rectangle 22"/>
          <p:cNvSpPr>
            <a:spLocks noChangeArrowheads="1"/>
          </p:cNvSpPr>
          <p:nvPr/>
        </p:nvSpPr>
        <p:spPr bwMode="auto">
          <a:xfrm>
            <a:off x="787400" y="5843815"/>
            <a:ext cx="15240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noProof="1" smtClean="0">
                <a:latin typeface="Courier New" charset="0"/>
              </a:rPr>
              <a:t>IDENTIFIER</a:t>
            </a:r>
            <a:endParaRPr lang="en-US" sz="1200" dirty="0">
              <a:latin typeface="Courier New" charset="0"/>
            </a:endParaRPr>
          </a:p>
        </p:txBody>
      </p:sp>
      <p:grpSp>
        <p:nvGrpSpPr>
          <p:cNvPr id="3" name="Group 25"/>
          <p:cNvGrpSpPr>
            <a:grpSpLocks/>
          </p:cNvGrpSpPr>
          <p:nvPr/>
        </p:nvGrpSpPr>
        <p:grpSpPr bwMode="auto">
          <a:xfrm>
            <a:off x="838200" y="6102360"/>
            <a:ext cx="1379538" cy="293688"/>
            <a:chOff x="1152" y="3681"/>
            <a:chExt cx="869" cy="185"/>
          </a:xfrm>
        </p:grpSpPr>
        <p:sp>
          <p:nvSpPr>
            <p:cNvPr id="868378" name="Rectangle 26"/>
            <p:cNvSpPr>
              <a:spLocks noChangeArrowheads="1"/>
            </p:cNvSpPr>
            <p:nvPr/>
          </p:nvSpPr>
          <p:spPr bwMode="auto">
            <a:xfrm>
              <a:off x="1176" y="3699"/>
              <a:ext cx="845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8379" name="Rectangle 27"/>
            <p:cNvSpPr>
              <a:spLocks noChangeArrowheads="1"/>
            </p:cNvSpPr>
            <p:nvPr/>
          </p:nvSpPr>
          <p:spPr bwMode="auto">
            <a:xfrm>
              <a:off x="1152" y="3681"/>
              <a:ext cx="864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sz="1200" noProof="1">
                  <a:latin typeface="Courier New" charset="0"/>
                </a:rPr>
                <a:t>odd</a:t>
              </a:r>
              <a:endParaRPr lang="en-US" sz="1200">
                <a:latin typeface="Courier New" charset="0"/>
              </a:endParaRPr>
            </a:p>
          </p:txBody>
        </p:sp>
      </p:grpSp>
      <p:sp>
        <p:nvSpPr>
          <p:cNvPr id="868389" name="Rectangle 37"/>
          <p:cNvSpPr>
            <a:spLocks noChangeArrowheads="1"/>
          </p:cNvSpPr>
          <p:nvPr/>
        </p:nvSpPr>
        <p:spPr bwMode="auto">
          <a:xfrm>
            <a:off x="2951163" y="5872163"/>
            <a:ext cx="1341437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390" name="Rectangle 38"/>
          <p:cNvSpPr>
            <a:spLocks noChangeArrowheads="1"/>
          </p:cNvSpPr>
          <p:nvPr/>
        </p:nvSpPr>
        <p:spPr bwMode="auto">
          <a:xfrm>
            <a:off x="2913063" y="5843815"/>
            <a:ext cx="1371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noProof="1" smtClean="0">
                <a:latin typeface="Courier New" charset="0"/>
              </a:rPr>
              <a:t>CONSTANT</a:t>
            </a:r>
            <a:endParaRPr lang="en-US" sz="1200" dirty="0">
              <a:latin typeface="Courier New" charset="0"/>
            </a:endParaRPr>
          </a:p>
        </p:txBody>
      </p:sp>
      <p:sp>
        <p:nvSpPr>
          <p:cNvPr id="868392" name="Rectangle 40"/>
          <p:cNvSpPr>
            <a:spLocks noChangeArrowheads="1"/>
          </p:cNvSpPr>
          <p:nvPr/>
        </p:nvSpPr>
        <p:spPr bwMode="auto">
          <a:xfrm>
            <a:off x="2951163" y="6130925"/>
            <a:ext cx="1341437" cy="265113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393" name="Rectangle 41"/>
          <p:cNvSpPr>
            <a:spLocks noChangeArrowheads="1"/>
          </p:cNvSpPr>
          <p:nvPr/>
        </p:nvSpPr>
        <p:spPr bwMode="auto">
          <a:xfrm>
            <a:off x="2913063" y="6114673"/>
            <a:ext cx="1371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sz="1200" noProof="1">
                <a:latin typeface="Courier New" charset="0"/>
              </a:rPr>
              <a:t>2</a:t>
            </a:r>
            <a:endParaRPr lang="en-US" sz="1200">
              <a:latin typeface="Courier New" charset="0"/>
            </a:endParaRPr>
          </a:p>
        </p:txBody>
      </p:sp>
      <p:sp>
        <p:nvSpPr>
          <p:cNvPr id="868403" name="Rectangle 51"/>
          <p:cNvSpPr>
            <a:spLocks noChangeArrowheads="1"/>
          </p:cNvSpPr>
          <p:nvPr/>
        </p:nvSpPr>
        <p:spPr bwMode="auto">
          <a:xfrm>
            <a:off x="7100888" y="5872163"/>
            <a:ext cx="1341437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04" name="Rectangle 52"/>
          <p:cNvSpPr>
            <a:spLocks noChangeArrowheads="1"/>
          </p:cNvSpPr>
          <p:nvPr/>
        </p:nvSpPr>
        <p:spPr bwMode="auto">
          <a:xfrm>
            <a:off x="7062788" y="5843815"/>
            <a:ext cx="1371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noProof="1" smtClean="0">
                <a:latin typeface="Courier New" charset="0"/>
              </a:rPr>
              <a:t>CONSTANT</a:t>
            </a:r>
            <a:endParaRPr lang="en-US" sz="1200" dirty="0">
              <a:latin typeface="Courier New" charset="0"/>
            </a:endParaRPr>
          </a:p>
        </p:txBody>
      </p:sp>
      <p:sp>
        <p:nvSpPr>
          <p:cNvPr id="868406" name="Rectangle 54"/>
          <p:cNvSpPr>
            <a:spLocks noChangeArrowheads="1"/>
          </p:cNvSpPr>
          <p:nvPr/>
        </p:nvSpPr>
        <p:spPr bwMode="auto">
          <a:xfrm>
            <a:off x="7100888" y="6130925"/>
            <a:ext cx="1341437" cy="265113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07" name="Rectangle 55"/>
          <p:cNvSpPr>
            <a:spLocks noChangeArrowheads="1"/>
          </p:cNvSpPr>
          <p:nvPr/>
        </p:nvSpPr>
        <p:spPr bwMode="auto">
          <a:xfrm>
            <a:off x="7062788" y="6114673"/>
            <a:ext cx="1371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sz="1200" noProof="1">
                <a:latin typeface="Courier New" charset="0"/>
              </a:rPr>
              <a:t>1</a:t>
            </a:r>
            <a:endParaRPr lang="en-US" sz="1200">
              <a:latin typeface="Courier New" charset="0"/>
            </a:endParaRPr>
          </a:p>
        </p:txBody>
      </p:sp>
      <p:sp>
        <p:nvSpPr>
          <p:cNvPr id="868410" name="Rectangle 58"/>
          <p:cNvSpPr>
            <a:spLocks noChangeArrowheads="1"/>
          </p:cNvSpPr>
          <p:nvPr/>
        </p:nvSpPr>
        <p:spPr bwMode="auto">
          <a:xfrm>
            <a:off x="5029200" y="5872163"/>
            <a:ext cx="1341438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11" name="Rectangle 59"/>
          <p:cNvSpPr>
            <a:spLocks noChangeArrowheads="1"/>
          </p:cNvSpPr>
          <p:nvPr/>
        </p:nvSpPr>
        <p:spPr bwMode="auto">
          <a:xfrm>
            <a:off x="4940300" y="5843815"/>
            <a:ext cx="15240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noProof="1" smtClean="0">
                <a:latin typeface="Courier New" charset="0"/>
              </a:rPr>
              <a:t>IDENTIFIER</a:t>
            </a:r>
            <a:endParaRPr lang="en-US" sz="1200" dirty="0">
              <a:latin typeface="Courier New" charset="0"/>
            </a:endParaRPr>
          </a:p>
        </p:txBody>
      </p:sp>
      <p:grpSp>
        <p:nvGrpSpPr>
          <p:cNvPr id="4" name="Group 60"/>
          <p:cNvGrpSpPr>
            <a:grpSpLocks/>
          </p:cNvGrpSpPr>
          <p:nvPr/>
        </p:nvGrpSpPr>
        <p:grpSpPr bwMode="auto">
          <a:xfrm>
            <a:off x="4991100" y="6115060"/>
            <a:ext cx="1379538" cy="280988"/>
            <a:chOff x="1152" y="3689"/>
            <a:chExt cx="869" cy="177"/>
          </a:xfrm>
        </p:grpSpPr>
        <p:sp>
          <p:nvSpPr>
            <p:cNvPr id="868413" name="Rectangle 61"/>
            <p:cNvSpPr>
              <a:spLocks noChangeArrowheads="1"/>
            </p:cNvSpPr>
            <p:nvPr/>
          </p:nvSpPr>
          <p:spPr bwMode="auto">
            <a:xfrm>
              <a:off x="1176" y="3699"/>
              <a:ext cx="845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8414" name="Rectangle 62"/>
            <p:cNvSpPr>
              <a:spLocks noChangeArrowheads="1"/>
            </p:cNvSpPr>
            <p:nvPr/>
          </p:nvSpPr>
          <p:spPr bwMode="auto">
            <a:xfrm>
              <a:off x="1152" y="3689"/>
              <a:ext cx="864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sz="1200" noProof="1">
                  <a:latin typeface="Courier New" charset="0"/>
                </a:rPr>
                <a:t>n</a:t>
              </a:r>
              <a:endParaRPr lang="en-US" sz="1200">
                <a:latin typeface="Courier New" charset="0"/>
              </a:endParaRPr>
            </a:p>
          </p:txBody>
        </p:sp>
      </p:grpSp>
      <p:sp>
        <p:nvSpPr>
          <p:cNvPr id="868417" name="Rectangle 65"/>
          <p:cNvSpPr>
            <a:spLocks noChangeArrowheads="1"/>
          </p:cNvSpPr>
          <p:nvPr/>
        </p:nvSpPr>
        <p:spPr bwMode="auto">
          <a:xfrm>
            <a:off x="3314700" y="4292600"/>
            <a:ext cx="1341438" cy="265113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18" name="Rectangle 66"/>
          <p:cNvSpPr>
            <a:spLocks noChangeArrowheads="1"/>
          </p:cNvSpPr>
          <p:nvPr/>
        </p:nvSpPr>
        <p:spPr bwMode="auto">
          <a:xfrm>
            <a:off x="3276600" y="4276348"/>
            <a:ext cx="1371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noProof="1" smtClean="0">
                <a:latin typeface="Courier New" charset="0"/>
              </a:rPr>
              <a:t>COMPOUND</a:t>
            </a:r>
            <a:endParaRPr lang="en-US" sz="1200" dirty="0">
              <a:latin typeface="Courier New" charset="0"/>
            </a:endParaRPr>
          </a:p>
        </p:txBody>
      </p:sp>
      <p:sp>
        <p:nvSpPr>
          <p:cNvPr id="868420" name="Rectangle 68"/>
          <p:cNvSpPr>
            <a:spLocks noChangeArrowheads="1"/>
          </p:cNvSpPr>
          <p:nvPr/>
        </p:nvSpPr>
        <p:spPr bwMode="auto">
          <a:xfrm>
            <a:off x="3314700" y="4551363"/>
            <a:ext cx="1341438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21" name="Rectangle 69"/>
          <p:cNvSpPr>
            <a:spLocks noChangeArrowheads="1"/>
          </p:cNvSpPr>
          <p:nvPr/>
        </p:nvSpPr>
        <p:spPr bwMode="auto">
          <a:xfrm>
            <a:off x="3276600" y="4535110"/>
            <a:ext cx="1371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sz="1200" noProof="1">
                <a:latin typeface="Courier New" charset="0"/>
              </a:rPr>
              <a:t>*</a:t>
            </a:r>
            <a:endParaRPr lang="en-US" sz="1200">
              <a:latin typeface="Courier New" charset="0"/>
            </a:endParaRPr>
          </a:p>
        </p:txBody>
      </p:sp>
      <p:sp>
        <p:nvSpPr>
          <p:cNvPr id="868424" name="Rectangle 72"/>
          <p:cNvSpPr>
            <a:spLocks noChangeArrowheads="1"/>
          </p:cNvSpPr>
          <p:nvPr/>
        </p:nvSpPr>
        <p:spPr bwMode="auto">
          <a:xfrm>
            <a:off x="3314700" y="4810125"/>
            <a:ext cx="1341438" cy="265113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26" name="Rectangle 74"/>
          <p:cNvSpPr>
            <a:spLocks noChangeArrowheads="1"/>
          </p:cNvSpPr>
          <p:nvPr/>
        </p:nvSpPr>
        <p:spPr bwMode="auto">
          <a:xfrm>
            <a:off x="3314700" y="5068888"/>
            <a:ext cx="1341438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29" name="Oval 77"/>
          <p:cNvSpPr>
            <a:spLocks noChangeArrowheads="1"/>
          </p:cNvSpPr>
          <p:nvPr/>
        </p:nvSpPr>
        <p:spPr bwMode="auto">
          <a:xfrm>
            <a:off x="3930650" y="4902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30" name="Oval 78"/>
          <p:cNvSpPr>
            <a:spLocks noChangeArrowheads="1"/>
          </p:cNvSpPr>
          <p:nvPr/>
        </p:nvSpPr>
        <p:spPr bwMode="auto">
          <a:xfrm>
            <a:off x="3930650" y="51689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32" name="Rectangle 80"/>
          <p:cNvSpPr>
            <a:spLocks noChangeArrowheads="1"/>
          </p:cNvSpPr>
          <p:nvPr/>
        </p:nvSpPr>
        <p:spPr bwMode="auto">
          <a:xfrm>
            <a:off x="5295900" y="2971800"/>
            <a:ext cx="1341438" cy="265113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33" name="Rectangle 81"/>
          <p:cNvSpPr>
            <a:spLocks noChangeArrowheads="1"/>
          </p:cNvSpPr>
          <p:nvPr/>
        </p:nvSpPr>
        <p:spPr bwMode="auto">
          <a:xfrm>
            <a:off x="5257800" y="2955548"/>
            <a:ext cx="1371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noProof="1" smtClean="0">
                <a:latin typeface="Courier New" charset="0"/>
              </a:rPr>
              <a:t>COMPOUND</a:t>
            </a:r>
            <a:endParaRPr lang="en-US" sz="1200" dirty="0">
              <a:latin typeface="Courier New" charset="0"/>
            </a:endParaRPr>
          </a:p>
        </p:txBody>
      </p:sp>
      <p:sp>
        <p:nvSpPr>
          <p:cNvPr id="868434" name="Rectangle 82"/>
          <p:cNvSpPr>
            <a:spLocks noChangeArrowheads="1"/>
          </p:cNvSpPr>
          <p:nvPr/>
        </p:nvSpPr>
        <p:spPr bwMode="auto">
          <a:xfrm>
            <a:off x="5295900" y="3230563"/>
            <a:ext cx="1341438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35" name="Rectangle 83"/>
          <p:cNvSpPr>
            <a:spLocks noChangeArrowheads="1"/>
          </p:cNvSpPr>
          <p:nvPr/>
        </p:nvSpPr>
        <p:spPr bwMode="auto">
          <a:xfrm>
            <a:off x="5257800" y="3214310"/>
            <a:ext cx="1371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sz="1200" noProof="1">
                <a:latin typeface="Courier New" charset="0"/>
              </a:rPr>
              <a:t>+</a:t>
            </a:r>
            <a:endParaRPr lang="en-US" sz="1200">
              <a:latin typeface="Courier New" charset="0"/>
            </a:endParaRPr>
          </a:p>
        </p:txBody>
      </p:sp>
      <p:sp>
        <p:nvSpPr>
          <p:cNvPr id="868436" name="Rectangle 84"/>
          <p:cNvSpPr>
            <a:spLocks noChangeArrowheads="1"/>
          </p:cNvSpPr>
          <p:nvPr/>
        </p:nvSpPr>
        <p:spPr bwMode="auto">
          <a:xfrm>
            <a:off x="5295900" y="3489325"/>
            <a:ext cx="1341438" cy="265113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37" name="Rectangle 85"/>
          <p:cNvSpPr>
            <a:spLocks noChangeArrowheads="1"/>
          </p:cNvSpPr>
          <p:nvPr/>
        </p:nvSpPr>
        <p:spPr bwMode="auto">
          <a:xfrm>
            <a:off x="5295900" y="3748088"/>
            <a:ext cx="1341438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38" name="Oval 86"/>
          <p:cNvSpPr>
            <a:spLocks noChangeArrowheads="1"/>
          </p:cNvSpPr>
          <p:nvPr/>
        </p:nvSpPr>
        <p:spPr bwMode="auto">
          <a:xfrm>
            <a:off x="5911850" y="35814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39" name="Oval 87"/>
          <p:cNvSpPr>
            <a:spLocks noChangeArrowheads="1"/>
          </p:cNvSpPr>
          <p:nvPr/>
        </p:nvSpPr>
        <p:spPr bwMode="auto">
          <a:xfrm>
            <a:off x="5911850" y="3848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41" name="Rectangle 89"/>
          <p:cNvSpPr>
            <a:spLocks noChangeArrowheads="1"/>
          </p:cNvSpPr>
          <p:nvPr/>
        </p:nvSpPr>
        <p:spPr bwMode="auto">
          <a:xfrm>
            <a:off x="2019300" y="2387600"/>
            <a:ext cx="1341438" cy="265113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42" name="Rectangle 90"/>
          <p:cNvSpPr>
            <a:spLocks noChangeArrowheads="1"/>
          </p:cNvSpPr>
          <p:nvPr/>
        </p:nvSpPr>
        <p:spPr bwMode="auto">
          <a:xfrm>
            <a:off x="1981200" y="2356078"/>
            <a:ext cx="1371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noProof="1" smtClean="0">
                <a:latin typeface="Courier New" charset="0"/>
              </a:rPr>
              <a:t>COMPOUND</a:t>
            </a:r>
            <a:endParaRPr lang="en-US" sz="1200" dirty="0">
              <a:latin typeface="Courier New" charset="0"/>
            </a:endParaRPr>
          </a:p>
        </p:txBody>
      </p:sp>
      <p:sp>
        <p:nvSpPr>
          <p:cNvPr id="868443" name="Rectangle 91"/>
          <p:cNvSpPr>
            <a:spLocks noChangeArrowheads="1"/>
          </p:cNvSpPr>
          <p:nvPr/>
        </p:nvSpPr>
        <p:spPr bwMode="auto">
          <a:xfrm>
            <a:off x="2019300" y="2646363"/>
            <a:ext cx="1341438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44" name="Rectangle 92"/>
          <p:cNvSpPr>
            <a:spLocks noChangeArrowheads="1"/>
          </p:cNvSpPr>
          <p:nvPr/>
        </p:nvSpPr>
        <p:spPr bwMode="auto">
          <a:xfrm>
            <a:off x="1981200" y="2618015"/>
            <a:ext cx="1371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sz="1200" noProof="1">
                <a:latin typeface="Courier New" charset="0"/>
              </a:rPr>
              <a:t>=</a:t>
            </a:r>
            <a:endParaRPr lang="en-US" sz="1200">
              <a:latin typeface="Courier New" charset="0"/>
            </a:endParaRPr>
          </a:p>
        </p:txBody>
      </p:sp>
      <p:sp>
        <p:nvSpPr>
          <p:cNvPr id="868445" name="Rectangle 93"/>
          <p:cNvSpPr>
            <a:spLocks noChangeArrowheads="1"/>
          </p:cNvSpPr>
          <p:nvPr/>
        </p:nvSpPr>
        <p:spPr bwMode="auto">
          <a:xfrm>
            <a:off x="2019300" y="2905125"/>
            <a:ext cx="1341438" cy="265113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46" name="Rectangle 94"/>
          <p:cNvSpPr>
            <a:spLocks noChangeArrowheads="1"/>
          </p:cNvSpPr>
          <p:nvPr/>
        </p:nvSpPr>
        <p:spPr bwMode="auto">
          <a:xfrm>
            <a:off x="2019300" y="3163888"/>
            <a:ext cx="1341438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47" name="Oval 95"/>
          <p:cNvSpPr>
            <a:spLocks noChangeArrowheads="1"/>
          </p:cNvSpPr>
          <p:nvPr/>
        </p:nvSpPr>
        <p:spPr bwMode="auto">
          <a:xfrm>
            <a:off x="2635250" y="2997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448" name="Oval 96"/>
          <p:cNvSpPr>
            <a:spLocks noChangeArrowheads="1"/>
          </p:cNvSpPr>
          <p:nvPr/>
        </p:nvSpPr>
        <p:spPr bwMode="auto">
          <a:xfrm>
            <a:off x="2635250" y="32639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8449" name="AutoShape 97"/>
          <p:cNvCxnSpPr>
            <a:cxnSpLocks noChangeShapeType="1"/>
            <a:stCxn id="868447" idx="2"/>
            <a:endCxn id="868373" idx="1"/>
          </p:cNvCxnSpPr>
          <p:nvPr/>
        </p:nvCxnSpPr>
        <p:spPr bwMode="auto">
          <a:xfrm rot="10800000" flipV="1">
            <a:off x="876300" y="3035300"/>
            <a:ext cx="1758950" cy="2970213"/>
          </a:xfrm>
          <a:prstGeom prst="bentConnector3">
            <a:avLst>
              <a:gd name="adj1" fmla="val 112995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8450" name="AutoShape 98"/>
          <p:cNvCxnSpPr>
            <a:cxnSpLocks noChangeShapeType="1"/>
            <a:stCxn id="868448" idx="6"/>
            <a:endCxn id="868432" idx="1"/>
          </p:cNvCxnSpPr>
          <p:nvPr/>
        </p:nvCxnSpPr>
        <p:spPr bwMode="auto">
          <a:xfrm flipV="1">
            <a:off x="2709863" y="3105150"/>
            <a:ext cx="2586037" cy="196850"/>
          </a:xfrm>
          <a:prstGeom prst="bentConnector3">
            <a:avLst>
              <a:gd name="adj1" fmla="val 58315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8451" name="AutoShape 99"/>
          <p:cNvCxnSpPr>
            <a:cxnSpLocks noChangeShapeType="1"/>
            <a:stCxn id="868439" idx="6"/>
            <a:endCxn id="868403" idx="1"/>
          </p:cNvCxnSpPr>
          <p:nvPr/>
        </p:nvCxnSpPr>
        <p:spPr bwMode="auto">
          <a:xfrm>
            <a:off x="5986463" y="3886200"/>
            <a:ext cx="1114425" cy="2119313"/>
          </a:xfrm>
          <a:prstGeom prst="bentConnector3">
            <a:avLst>
              <a:gd name="adj1" fmla="val 7493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8454" name="AutoShape 102"/>
          <p:cNvCxnSpPr>
            <a:cxnSpLocks noChangeShapeType="1"/>
            <a:stCxn id="868438" idx="2"/>
            <a:endCxn id="868417" idx="1"/>
          </p:cNvCxnSpPr>
          <p:nvPr/>
        </p:nvCxnSpPr>
        <p:spPr bwMode="auto">
          <a:xfrm rot="10800000" flipV="1">
            <a:off x="3314700" y="3619500"/>
            <a:ext cx="2597150" cy="806450"/>
          </a:xfrm>
          <a:prstGeom prst="bentConnector3">
            <a:avLst>
              <a:gd name="adj1" fmla="val 10880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8455" name="AutoShape 103"/>
          <p:cNvCxnSpPr>
            <a:cxnSpLocks noChangeShapeType="1"/>
            <a:stCxn id="868429" idx="2"/>
            <a:endCxn id="868389" idx="1"/>
          </p:cNvCxnSpPr>
          <p:nvPr/>
        </p:nvCxnSpPr>
        <p:spPr bwMode="auto">
          <a:xfrm rot="10800000" flipV="1">
            <a:off x="2951163" y="4940300"/>
            <a:ext cx="979487" cy="1065213"/>
          </a:xfrm>
          <a:prstGeom prst="bentConnector3">
            <a:avLst>
              <a:gd name="adj1" fmla="val 12333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8456" name="AutoShape 104"/>
          <p:cNvCxnSpPr>
            <a:cxnSpLocks noChangeShapeType="1"/>
            <a:stCxn id="868430" idx="6"/>
            <a:endCxn id="868410" idx="1"/>
          </p:cNvCxnSpPr>
          <p:nvPr/>
        </p:nvCxnSpPr>
        <p:spPr bwMode="auto">
          <a:xfrm>
            <a:off x="4005263" y="5207000"/>
            <a:ext cx="1023937" cy="798513"/>
          </a:xfrm>
          <a:prstGeom prst="bentConnector3">
            <a:avLst>
              <a:gd name="adj1" fmla="val 7596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68462" name="Oval 110"/>
          <p:cNvSpPr>
            <a:spLocks noChangeArrowheads="1"/>
          </p:cNvSpPr>
          <p:nvPr/>
        </p:nvSpPr>
        <p:spPr bwMode="auto">
          <a:xfrm>
            <a:off x="839788" y="2211388"/>
            <a:ext cx="74612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8463" name="AutoShape 111"/>
          <p:cNvCxnSpPr>
            <a:cxnSpLocks noChangeShapeType="1"/>
            <a:stCxn id="868462" idx="6"/>
            <a:endCxn id="868441" idx="1"/>
          </p:cNvCxnSpPr>
          <p:nvPr/>
        </p:nvCxnSpPr>
        <p:spPr bwMode="auto">
          <a:xfrm>
            <a:off x="914400" y="2249488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8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8373" grpId="0" animBg="1"/>
      <p:bldP spid="868374" grpId="0" build="p" autoUpdateAnimBg="0"/>
      <p:bldP spid="868389" grpId="0" animBg="1"/>
      <p:bldP spid="868390" grpId="0" build="p" autoUpdateAnimBg="0"/>
      <p:bldP spid="868392" grpId="0" animBg="1"/>
      <p:bldP spid="868393" grpId="0" build="p" autoUpdateAnimBg="0"/>
      <p:bldP spid="868403" grpId="0" animBg="1"/>
      <p:bldP spid="868404" grpId="0" build="p" autoUpdateAnimBg="0"/>
      <p:bldP spid="868406" grpId="0" animBg="1"/>
      <p:bldP spid="868407" grpId="0" build="p" autoUpdateAnimBg="0"/>
      <p:bldP spid="868410" grpId="0" animBg="1"/>
      <p:bldP spid="868411" grpId="0" build="p" autoUpdateAnimBg="0"/>
      <p:bldP spid="868417" grpId="0" animBg="1"/>
      <p:bldP spid="868418" grpId="0" build="p" autoUpdateAnimBg="0"/>
      <p:bldP spid="868420" grpId="0" animBg="1"/>
      <p:bldP spid="868421" grpId="0" build="p" autoUpdateAnimBg="0"/>
      <p:bldP spid="868424" grpId="0" animBg="1"/>
      <p:bldP spid="868426" grpId="0" animBg="1"/>
      <p:bldP spid="868429" grpId="0" animBg="1"/>
      <p:bldP spid="868430" grpId="0" animBg="1"/>
      <p:bldP spid="868432" grpId="0" animBg="1"/>
      <p:bldP spid="868433" grpId="0" build="p" autoUpdateAnimBg="0"/>
      <p:bldP spid="868434" grpId="0" animBg="1"/>
      <p:bldP spid="868435" grpId="0" build="p" autoUpdateAnimBg="0"/>
      <p:bldP spid="868436" grpId="0" animBg="1"/>
      <p:bldP spid="868437" grpId="0" animBg="1"/>
      <p:bldP spid="868438" grpId="0" animBg="1"/>
      <p:bldP spid="868439" grpId="0" animBg="1"/>
      <p:bldP spid="868441" grpId="0" animBg="1"/>
      <p:bldP spid="868442" grpId="0" build="p" autoUpdateAnimBg="0"/>
      <p:bldP spid="868443" grpId="0" animBg="1"/>
      <p:bldP spid="868444" grpId="0" build="p" autoUpdateAnimBg="0"/>
      <p:bldP spid="868445" grpId="0" animBg="1"/>
      <p:bldP spid="868446" grpId="0" animBg="1"/>
      <p:bldP spid="868447" grpId="0" animBg="1"/>
      <p:bldP spid="868448" grpId="0" animBg="1"/>
      <p:bldP spid="86846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4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  <p:sp>
        <p:nvSpPr>
          <p:cNvPr id="778243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5068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Implementation notes: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readE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Usage: exp =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readE(scanner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prec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function reads the next expression from the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scanner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by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matching the input to the following ambiguous grammar: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      E  -&gt;  T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      E  -&gt;  E op E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version of the method uses precedence to resolve ambiguity.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900" dirty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Courier New" charset="0"/>
              </a:rPr>
              <a:t>Expression </a:t>
            </a:r>
            <a:r>
              <a:rPr lang="en-US" dirty="0" smtClean="0">
                <a:latin typeface="Courier New" charset="0"/>
              </a:rPr>
              <a:t>*</a:t>
            </a:r>
            <a:r>
              <a:rPr lang="en-US" dirty="0" err="1" smtClean="0">
                <a:latin typeface="Courier New" charset="0"/>
              </a:rPr>
              <a:t>readE(TokenScanner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>
                <a:latin typeface="Courier New" charset="0"/>
              </a:rPr>
              <a:t>&amp;</a:t>
            </a:r>
            <a:r>
              <a:rPr lang="en-US" dirty="0" smtClean="0">
                <a:latin typeface="Courier New" charset="0"/>
              </a:rPr>
              <a:t> scanner, </a:t>
            </a:r>
            <a:r>
              <a:rPr lang="en-US" dirty="0" err="1">
                <a:latin typeface="Courier New" charset="0"/>
              </a:rPr>
              <a:t>int</a:t>
            </a:r>
            <a:r>
              <a:rPr lang="en-US" dirty="0">
                <a:latin typeface="Courier New" charset="0"/>
              </a:rPr>
              <a:t> </a:t>
            </a:r>
            <a:r>
              <a:rPr lang="en-US" dirty="0" err="1">
                <a:latin typeface="Courier New" charset="0"/>
              </a:rPr>
              <a:t>prec</a:t>
            </a:r>
            <a:r>
              <a:rPr lang="en-US" dirty="0">
                <a:latin typeface="Courier New" charset="0"/>
              </a:rPr>
              <a:t>) {</a:t>
            </a: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Expression *exp = </a:t>
            </a:r>
            <a:r>
              <a:rPr lang="en-US" dirty="0" err="1" smtClean="0">
                <a:latin typeface="Courier New" charset="0"/>
              </a:rPr>
              <a:t>readT(scanner</a:t>
            </a:r>
            <a:r>
              <a:rPr lang="en-US" dirty="0" smtClean="0"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string token;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while (true)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   token = </a:t>
            </a:r>
            <a:r>
              <a:rPr lang="en-US" dirty="0" err="1" smtClean="0">
                <a:latin typeface="Courier New" charset="0"/>
              </a:rPr>
              <a:t>scanner.nextToken</a:t>
            </a:r>
            <a:r>
              <a:rPr lang="en-US" dirty="0" smtClean="0">
                <a:latin typeface="Courier New" charset="0"/>
              </a:rPr>
              <a:t>();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   </a:t>
            </a:r>
            <a:r>
              <a:rPr lang="en-US" dirty="0" err="1" smtClean="0">
                <a:latin typeface="Courier New" charset="0"/>
              </a:rPr>
              <a:t>int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 err="1" smtClean="0">
                <a:latin typeface="Courier New" charset="0"/>
              </a:rPr>
              <a:t>tprec</a:t>
            </a:r>
            <a:r>
              <a:rPr lang="en-US" dirty="0" smtClean="0">
                <a:latin typeface="Courier New" charset="0"/>
              </a:rPr>
              <a:t> = </a:t>
            </a:r>
            <a:r>
              <a:rPr lang="en-US" dirty="0" err="1" smtClean="0">
                <a:latin typeface="Courier New" charset="0"/>
              </a:rPr>
              <a:t>precedence(token</a:t>
            </a:r>
            <a:r>
              <a:rPr lang="en-US" dirty="0" smtClean="0"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   if (</a:t>
            </a:r>
            <a:r>
              <a:rPr lang="en-US" dirty="0" err="1" smtClean="0">
                <a:latin typeface="Courier New" charset="0"/>
              </a:rPr>
              <a:t>tprec</a:t>
            </a:r>
            <a:r>
              <a:rPr lang="en-US" dirty="0" smtClean="0">
                <a:latin typeface="Courier New" charset="0"/>
              </a:rPr>
              <a:t> &lt;= </a:t>
            </a:r>
            <a:r>
              <a:rPr lang="en-US" dirty="0" err="1" smtClean="0">
                <a:latin typeface="Courier New" charset="0"/>
              </a:rPr>
              <a:t>prec</a:t>
            </a:r>
            <a:r>
              <a:rPr lang="en-US" dirty="0" smtClean="0">
                <a:latin typeface="Courier New" charset="0"/>
              </a:rPr>
              <a:t>) break;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   Expression *</a:t>
            </a:r>
            <a:r>
              <a:rPr lang="en-US" dirty="0" err="1" smtClean="0">
                <a:latin typeface="Courier New" charset="0"/>
              </a:rPr>
              <a:t>rhs</a:t>
            </a:r>
            <a:r>
              <a:rPr lang="en-US" dirty="0" smtClean="0">
                <a:latin typeface="Courier New" charset="0"/>
              </a:rPr>
              <a:t> = </a:t>
            </a:r>
            <a:r>
              <a:rPr lang="en-US" dirty="0" err="1" smtClean="0">
                <a:latin typeface="Courier New" charset="0"/>
              </a:rPr>
              <a:t>readE(scanner</a:t>
            </a:r>
            <a:r>
              <a:rPr lang="en-US" dirty="0" smtClean="0">
                <a:latin typeface="Courier New" charset="0"/>
              </a:rPr>
              <a:t>, </a:t>
            </a:r>
            <a:r>
              <a:rPr lang="en-US" dirty="0" err="1" smtClean="0">
                <a:latin typeface="Courier New" charset="0"/>
              </a:rPr>
              <a:t>tprec</a:t>
            </a:r>
            <a:r>
              <a:rPr lang="en-US" dirty="0" smtClean="0"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   exp = new </a:t>
            </a:r>
            <a:r>
              <a:rPr lang="en-US" dirty="0" err="1" smtClean="0">
                <a:latin typeface="Courier New" charset="0"/>
              </a:rPr>
              <a:t>CompoundExp(token</a:t>
            </a:r>
            <a:r>
              <a:rPr lang="en-US" dirty="0" smtClean="0">
                <a:latin typeface="Courier New" charset="0"/>
              </a:rPr>
              <a:t>, exp, </a:t>
            </a:r>
            <a:r>
              <a:rPr lang="en-US" dirty="0" err="1" smtClean="0">
                <a:latin typeface="Courier New" charset="0"/>
              </a:rPr>
              <a:t>rhs</a:t>
            </a:r>
            <a:r>
              <a:rPr lang="en-US" dirty="0" smtClean="0"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}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</a:t>
            </a:r>
            <a:r>
              <a:rPr lang="en-US" dirty="0" err="1" smtClean="0">
                <a:latin typeface="Courier New" charset="0"/>
              </a:rPr>
              <a:t>scanner.saveToken(token</a:t>
            </a:r>
            <a:r>
              <a:rPr lang="en-US" dirty="0" smtClean="0"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return exp;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}</a:t>
            </a:r>
            <a:endParaRPr lang="en-US" sz="2400" dirty="0"/>
          </a:p>
        </p:txBody>
      </p:sp>
      <p:sp>
        <p:nvSpPr>
          <p:cNvPr id="778244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8245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8246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parser.cpp</a:t>
            </a:r>
            <a:r>
              <a:rPr lang="en-US" sz="4000" dirty="0">
                <a:solidFill>
                  <a:srgbClr val="FF0000"/>
                </a:solidFill>
              </a:rPr>
              <a:t> Implementation</a:t>
            </a:r>
          </a:p>
        </p:txBody>
      </p:sp>
      <p:sp>
        <p:nvSpPr>
          <p:cNvPr id="778247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290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  <p:sp>
        <p:nvSpPr>
          <p:cNvPr id="780291" name="Text Box 3"/>
          <p:cNvSpPr txBox="1">
            <a:spLocks noChangeArrowheads="1"/>
          </p:cNvSpPr>
          <p:nvPr/>
        </p:nvSpPr>
        <p:spPr bwMode="auto">
          <a:xfrm>
            <a:off x="350838" y="1219200"/>
            <a:ext cx="8440737" cy="5068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Implementation notes: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readE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Usage: exp =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readE(scanner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prec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function reads the next expression from the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scanner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by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matching the input to the following ambiguous grammar: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*      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E  -&gt;  T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*      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E  -&gt;  E op E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version of the method uses precedence to resolve ambiguity.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900" dirty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Courier New" charset="0"/>
              </a:rPr>
              <a:t>Expression </a:t>
            </a:r>
            <a:r>
              <a:rPr lang="en-US" dirty="0" smtClean="0">
                <a:latin typeface="Courier New" charset="0"/>
              </a:rPr>
              <a:t>*</a:t>
            </a:r>
            <a:r>
              <a:rPr lang="en-US" dirty="0" err="1" smtClean="0">
                <a:latin typeface="Courier New" charset="0"/>
              </a:rPr>
              <a:t>readE(TokenScanner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>
                <a:latin typeface="Courier New" charset="0"/>
              </a:rPr>
              <a:t>&amp;</a:t>
            </a:r>
            <a:r>
              <a:rPr lang="en-US" dirty="0" smtClean="0">
                <a:latin typeface="Courier New" charset="0"/>
              </a:rPr>
              <a:t> scanner, </a:t>
            </a:r>
            <a:r>
              <a:rPr lang="en-US" dirty="0" err="1">
                <a:latin typeface="Courier New" charset="0"/>
              </a:rPr>
              <a:t>int</a:t>
            </a:r>
            <a:r>
              <a:rPr lang="en-US" dirty="0">
                <a:latin typeface="Courier New" charset="0"/>
              </a:rPr>
              <a:t> </a:t>
            </a:r>
            <a:r>
              <a:rPr lang="en-US" dirty="0" err="1">
                <a:latin typeface="Courier New" charset="0"/>
              </a:rPr>
              <a:t>prec</a:t>
            </a:r>
            <a:r>
              <a:rPr lang="en-US" dirty="0">
                <a:latin typeface="Courier New" charset="0"/>
              </a:rPr>
              <a:t>) {</a:t>
            </a: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Expression </a:t>
            </a:r>
            <a:r>
              <a:rPr lang="en-US" dirty="0">
                <a:latin typeface="Courier New" charset="0"/>
              </a:rPr>
              <a:t>*exp =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 err="1" smtClean="0">
                <a:latin typeface="Courier New" charset="0"/>
              </a:rPr>
              <a:t>readT(scanner</a:t>
            </a:r>
            <a:r>
              <a:rPr lang="en-US" dirty="0" smtClean="0">
                <a:latin typeface="Courier New" charset="0"/>
              </a:rPr>
              <a:t>)</a:t>
            </a:r>
            <a:r>
              <a:rPr lang="en-US" dirty="0">
                <a:latin typeface="Courier New" charset="0"/>
              </a:rPr>
              <a:t>;</a:t>
            </a: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string </a:t>
            </a:r>
            <a:r>
              <a:rPr lang="en-US" dirty="0">
                <a:latin typeface="Courier New" charset="0"/>
              </a:rPr>
              <a:t>token;</a:t>
            </a: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while </a:t>
            </a:r>
            <a:r>
              <a:rPr lang="en-US" dirty="0">
                <a:latin typeface="Courier New" charset="0"/>
              </a:rPr>
              <a:t>(true) {</a:t>
            </a: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   token </a:t>
            </a:r>
            <a:r>
              <a:rPr lang="en-US" dirty="0">
                <a:latin typeface="Courier New" charset="0"/>
              </a:rPr>
              <a:t>=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 err="1" smtClean="0">
                <a:latin typeface="Courier New" charset="0"/>
              </a:rPr>
              <a:t>scanner.nextToken</a:t>
            </a:r>
            <a:r>
              <a:rPr lang="en-US" dirty="0">
                <a:latin typeface="Courier New" charset="0"/>
              </a:rPr>
              <a:t>();</a:t>
            </a: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   </a:t>
            </a:r>
            <a:r>
              <a:rPr lang="en-US" dirty="0" err="1" smtClean="0">
                <a:latin typeface="Courier New" charset="0"/>
              </a:rPr>
              <a:t>int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 err="1" smtClean="0">
                <a:latin typeface="Courier New" charset="0"/>
              </a:rPr>
              <a:t>tprec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>
                <a:latin typeface="Courier New" charset="0"/>
              </a:rPr>
              <a:t>=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 err="1" smtClean="0">
                <a:latin typeface="Courier New" charset="0"/>
              </a:rPr>
              <a:t>precedence(token</a:t>
            </a:r>
            <a:r>
              <a:rPr lang="en-US" dirty="0">
                <a:latin typeface="Courier New" charset="0"/>
              </a:rPr>
              <a:t>);</a:t>
            </a: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   if (</a:t>
            </a:r>
            <a:r>
              <a:rPr lang="en-US" dirty="0" err="1" smtClean="0">
                <a:latin typeface="Courier New" charset="0"/>
              </a:rPr>
              <a:t>tprec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>
                <a:latin typeface="Courier New" charset="0"/>
              </a:rPr>
              <a:t>&lt;= </a:t>
            </a:r>
            <a:r>
              <a:rPr lang="en-US" dirty="0" err="1">
                <a:latin typeface="Courier New" charset="0"/>
              </a:rPr>
              <a:t>prec</a:t>
            </a:r>
            <a:r>
              <a:rPr lang="en-US" dirty="0">
                <a:latin typeface="Courier New" charset="0"/>
              </a:rPr>
              <a:t>) break;</a:t>
            </a: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   Expression </a:t>
            </a:r>
            <a:r>
              <a:rPr lang="en-US" dirty="0">
                <a:latin typeface="Courier New" charset="0"/>
              </a:rPr>
              <a:t>*</a:t>
            </a:r>
            <a:r>
              <a:rPr lang="en-US" dirty="0" err="1">
                <a:latin typeface="Courier New" charset="0"/>
              </a:rPr>
              <a:t>rhs</a:t>
            </a:r>
            <a:r>
              <a:rPr lang="en-US" dirty="0">
                <a:latin typeface="Courier New" charset="0"/>
              </a:rPr>
              <a:t> =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 err="1" smtClean="0">
                <a:latin typeface="Courier New" charset="0"/>
              </a:rPr>
              <a:t>readE(scanner</a:t>
            </a:r>
            <a:r>
              <a:rPr lang="en-US" dirty="0" smtClean="0">
                <a:latin typeface="Courier New" charset="0"/>
              </a:rPr>
              <a:t>, </a:t>
            </a:r>
            <a:r>
              <a:rPr lang="en-US" dirty="0" err="1" smtClean="0">
                <a:latin typeface="Courier New" charset="0"/>
              </a:rPr>
              <a:t>tprec</a:t>
            </a:r>
            <a:r>
              <a:rPr lang="en-US" dirty="0" smtClean="0">
                <a:latin typeface="Courier New" charset="0"/>
              </a:rPr>
              <a:t>)</a:t>
            </a:r>
            <a:r>
              <a:rPr lang="en-US" dirty="0">
                <a:latin typeface="Courier New" charset="0"/>
              </a:rPr>
              <a:t>;</a:t>
            </a: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   exp </a:t>
            </a:r>
            <a:r>
              <a:rPr lang="en-US" dirty="0">
                <a:latin typeface="Courier New" charset="0"/>
              </a:rPr>
              <a:t>= new </a:t>
            </a:r>
            <a:r>
              <a:rPr lang="en-US" dirty="0" err="1">
                <a:latin typeface="Courier New" charset="0"/>
              </a:rPr>
              <a:t>CompoundExp</a:t>
            </a:r>
            <a:r>
              <a:rPr lang="en-US" dirty="0" err="1" smtClean="0">
                <a:latin typeface="Courier New" charset="0"/>
              </a:rPr>
              <a:t>(token</a:t>
            </a:r>
            <a:r>
              <a:rPr lang="en-US" dirty="0" smtClean="0">
                <a:latin typeface="Courier New" charset="0"/>
              </a:rPr>
              <a:t>, </a:t>
            </a:r>
            <a:r>
              <a:rPr lang="en-US" dirty="0">
                <a:latin typeface="Courier New" charset="0"/>
              </a:rPr>
              <a:t>exp, </a:t>
            </a:r>
            <a:r>
              <a:rPr lang="en-US" dirty="0" err="1">
                <a:latin typeface="Courier New" charset="0"/>
              </a:rPr>
              <a:t>rhs</a:t>
            </a:r>
            <a:r>
              <a:rPr lang="en-US" dirty="0">
                <a:latin typeface="Courier New" charset="0"/>
              </a:rPr>
              <a:t>);</a:t>
            </a: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}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</a:t>
            </a:r>
            <a:r>
              <a:rPr lang="en-US" dirty="0" err="1" smtClean="0">
                <a:latin typeface="Courier New" charset="0"/>
              </a:rPr>
              <a:t>scanner.saveToken</a:t>
            </a:r>
            <a:r>
              <a:rPr lang="en-US" dirty="0" err="1">
                <a:latin typeface="Courier New" charset="0"/>
              </a:rPr>
              <a:t>(token</a:t>
            </a:r>
            <a:r>
              <a:rPr lang="en-US" dirty="0">
                <a:latin typeface="Courier New" charset="0"/>
              </a:rPr>
              <a:t>);</a:t>
            </a: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return </a:t>
            </a:r>
            <a:r>
              <a:rPr lang="en-US" dirty="0">
                <a:latin typeface="Courier New" charset="0"/>
              </a:rPr>
              <a:t>exp;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Courier New" charset="0"/>
              </a:rPr>
              <a:t>}</a:t>
            </a: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355600" y="1143000"/>
            <a:ext cx="8494713" cy="5334000"/>
            <a:chOff x="224" y="720"/>
            <a:chExt cx="5351" cy="3360"/>
          </a:xfrm>
        </p:grpSpPr>
        <p:sp>
          <p:nvSpPr>
            <p:cNvPr id="780293" name="Rectangle 5"/>
            <p:cNvSpPr>
              <a:spLocks noChangeArrowheads="1"/>
            </p:cNvSpPr>
            <p:nvPr/>
          </p:nvSpPr>
          <p:spPr bwMode="auto">
            <a:xfrm>
              <a:off x="224" y="720"/>
              <a:ext cx="5351" cy="336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294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332" cy="23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Function: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readT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exp =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readT(scanner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)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This function reads a single term from the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scanner.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readT(TokenScanner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scanner) </a:t>
              </a:r>
              <a:r>
                <a:rPr lang="en-US" dirty="0">
                  <a:latin typeface="Courier New" charset="0"/>
                </a:rPr>
                <a:t>{</a:t>
              </a:r>
              <a:endParaRPr lang="en-US" dirty="0" smtClean="0"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string token =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TokenType</a:t>
              </a:r>
              <a:r>
                <a:rPr lang="en-US" dirty="0" smtClean="0">
                  <a:latin typeface="Courier New" charset="0"/>
                </a:rPr>
                <a:t> type = </a:t>
              </a:r>
              <a:r>
                <a:rPr lang="en-US" dirty="0" err="1" smtClean="0">
                  <a:latin typeface="Courier New" charset="0"/>
                </a:rPr>
                <a:t>scanner.getTokenType(token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if (type == WORD) return new </a:t>
              </a:r>
              <a:r>
                <a:rPr lang="en-US" dirty="0" err="1" smtClean="0">
                  <a:latin typeface="Courier New" charset="0"/>
                </a:rPr>
                <a:t>IdentifierExp(token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if (type == NUMBER) return new </a:t>
              </a:r>
              <a:r>
                <a:rPr lang="en-US" dirty="0" err="1" smtClean="0">
                  <a:latin typeface="Courier New" charset="0"/>
                </a:rPr>
                <a:t>ConstantExp(stringToInteger(token</a:t>
              </a:r>
              <a:r>
                <a:rPr lang="en-US" dirty="0" smtClean="0">
                  <a:latin typeface="Courier New" charset="0"/>
                </a:rPr>
                <a:t>));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if (token != "(") </a:t>
              </a:r>
              <a:r>
                <a:rPr lang="en-US" dirty="0" err="1" smtClean="0">
                  <a:latin typeface="Courier New" charset="0"/>
                </a:rPr>
                <a:t>error("Illegal</a:t>
              </a:r>
              <a:r>
                <a:rPr lang="en-US" dirty="0" smtClean="0">
                  <a:latin typeface="Courier New" charset="0"/>
                </a:rPr>
                <a:t> term in expression");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Expression *exp =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0);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 != ")") {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   </a:t>
              </a:r>
              <a:r>
                <a:rPr lang="en-US" dirty="0" err="1" smtClean="0">
                  <a:latin typeface="Courier New" charset="0"/>
                </a:rPr>
                <a:t>error("Unbalanced</a:t>
              </a:r>
              <a:r>
                <a:rPr lang="en-US" dirty="0" smtClean="0">
                  <a:latin typeface="Courier New" charset="0"/>
                </a:rPr>
                <a:t> parentheses in expression");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}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return exp;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}</a:t>
              </a:r>
              <a:endParaRPr lang="en-US" sz="2400" b="0" dirty="0"/>
            </a:p>
          </p:txBody>
        </p:sp>
      </p:grpSp>
      <p:sp>
        <p:nvSpPr>
          <p:cNvPr id="780295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0296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0297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The </a:t>
            </a:r>
            <a:r>
              <a:rPr lang="en-US" sz="3600" b="1">
                <a:solidFill>
                  <a:srgbClr val="FF0000"/>
                </a:solidFill>
                <a:latin typeface="Courier New" charset="0"/>
              </a:rPr>
              <a:t>parser.cpp</a:t>
            </a:r>
            <a:r>
              <a:rPr lang="en-US" sz="4000">
                <a:solidFill>
                  <a:srgbClr val="FF0000"/>
                </a:solidFill>
              </a:rPr>
              <a:t> Implementation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80298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80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80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80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029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Representing Inheritance in C++</a:t>
            </a:r>
            <a:endParaRPr lang="en-US">
              <a:solidFill>
                <a:srgbClr val="FF0000"/>
              </a:solidFill>
            </a:endParaRPr>
          </a:p>
        </p:txBody>
      </p:sp>
      <p:grpSp>
        <p:nvGrpSpPr>
          <p:cNvPr id="2" name="Group 26"/>
          <p:cNvGrpSpPr/>
          <p:nvPr/>
        </p:nvGrpSpPr>
        <p:grpSpPr>
          <a:xfrm>
            <a:off x="482600" y="1155700"/>
            <a:ext cx="8232775" cy="1679575"/>
            <a:chOff x="482600" y="1155700"/>
            <a:chExt cx="8232775" cy="1679575"/>
          </a:xfrm>
        </p:grpSpPr>
        <p:grpSp>
          <p:nvGrpSpPr>
            <p:cNvPr id="3" name="Group 21"/>
            <p:cNvGrpSpPr/>
            <p:nvPr/>
          </p:nvGrpSpPr>
          <p:grpSpPr>
            <a:xfrm>
              <a:off x="1676400" y="1981200"/>
              <a:ext cx="6172200" cy="854075"/>
              <a:chOff x="1600200" y="2218115"/>
              <a:chExt cx="6172200" cy="854075"/>
            </a:xfrm>
          </p:grpSpPr>
          <p:sp>
            <p:nvSpPr>
              <p:cNvPr id="23" name="Rectangle 10"/>
              <p:cNvSpPr>
                <a:spLocks noChangeArrowheads="1"/>
              </p:cNvSpPr>
              <p:nvPr/>
            </p:nvSpPr>
            <p:spPr bwMode="auto">
              <a:xfrm>
                <a:off x="1600200" y="2218115"/>
                <a:ext cx="6172200" cy="854075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24" name="Text Box 11"/>
              <p:cNvSpPr txBox="1">
                <a:spLocks noChangeArrowheads="1"/>
              </p:cNvSpPr>
              <p:nvPr/>
            </p:nvSpPr>
            <p:spPr bwMode="auto">
              <a:xfrm>
                <a:off x="1603375" y="2221290"/>
                <a:ext cx="6045200" cy="762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class </a:t>
                </a:r>
                <a:r>
                  <a:rPr lang="en-US" sz="1600" b="0" i="1" dirty="0" smtClean="0">
                    <a:solidFill>
                      <a:srgbClr val="000000"/>
                    </a:solidFill>
                  </a:rPr>
                  <a:t>subclass</a:t>
                </a:r>
                <a:r>
                  <a:rPr lang="en-US" sz="1000" dirty="0" smtClean="0">
                    <a:solidFill>
                      <a:srgbClr val="000000"/>
                    </a:solidFill>
                    <a:latin typeface="Courier New" charset="0"/>
                  </a:rPr>
                  <a:t> 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:</a:t>
                </a:r>
                <a:r>
                  <a:rPr lang="en-US" sz="1000" dirty="0" smtClean="0">
                    <a:solidFill>
                      <a:srgbClr val="000000"/>
                    </a:solidFill>
                    <a:latin typeface="Courier New" charset="0"/>
                  </a:rPr>
                  <a:t> 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public </a:t>
                </a:r>
                <a:r>
                  <a:rPr lang="en-US" sz="1600" b="0" i="1" dirty="0" err="1" smtClean="0">
                    <a:solidFill>
                      <a:srgbClr val="000000"/>
                    </a:solidFill>
                  </a:rPr>
                  <a:t>superclass</a:t>
                </a:r>
                <a:r>
                  <a:rPr lang="en-US" sz="1000" dirty="0" smtClean="0">
                    <a:solidFill>
                      <a:srgbClr val="000000"/>
                    </a:solidFill>
                    <a:latin typeface="Courier New" charset="0"/>
                  </a:rPr>
                  <a:t> 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{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   </a:t>
                </a:r>
                <a:r>
                  <a:rPr lang="en-US" sz="1600" b="0" i="1" dirty="0" smtClean="0">
                    <a:solidFill>
                      <a:srgbClr val="000000"/>
                    </a:solidFill>
                  </a:rPr>
                  <a:t>body of class definition</a:t>
                </a:r>
                <a:endParaRPr lang="en-US" sz="1600" dirty="0" smtClean="0">
                  <a:solidFill>
                    <a:srgbClr val="000000"/>
                  </a:solidFill>
                  <a:latin typeface="Courier New" charset="0"/>
                </a:endParaRPr>
              </a:p>
              <a:p>
                <a:pPr>
                  <a:lnSpc>
                    <a:spcPct val="90000"/>
                  </a:lnSpc>
                </a:pP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};</a:t>
                </a:r>
                <a:endParaRPr lang="en-US" sz="1600" dirty="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</p:grpSp>
        <p:sp>
          <p:nvSpPr>
            <p:cNvPr id="776195" name="Rectangle 3"/>
            <p:cNvSpPr>
              <a:spLocks noChangeArrowheads="1"/>
            </p:cNvSpPr>
            <p:nvPr/>
          </p:nvSpPr>
          <p:spPr bwMode="auto">
            <a:xfrm>
              <a:off x="482600" y="1155700"/>
              <a:ext cx="8232775" cy="901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342900" indent="-342900" algn="just">
                <a:lnSpc>
                  <a:spcPct val="85000"/>
                </a:lnSpc>
                <a:spcAft>
                  <a:spcPct val="50000"/>
                </a:spcAft>
                <a:buFontTx/>
                <a:buChar char="•"/>
              </a:pPr>
              <a:r>
                <a:rPr lang="en-US" sz="2400" b="0">
                  <a:solidFill>
                    <a:srgbClr val="000000"/>
                  </a:solidFill>
                </a:rPr>
                <a:t>The first step in creating a C++ subclass is to indicate the superclass on the header line, using the following syntax:</a:t>
              </a:r>
            </a:p>
          </p:txBody>
        </p:sp>
      </p:grpSp>
      <p:grpSp>
        <p:nvGrpSpPr>
          <p:cNvPr id="4" name="Group 27"/>
          <p:cNvGrpSpPr/>
          <p:nvPr/>
        </p:nvGrpSpPr>
        <p:grpSpPr>
          <a:xfrm>
            <a:off x="482600" y="2940955"/>
            <a:ext cx="8232775" cy="1695300"/>
            <a:chOff x="482600" y="2940955"/>
            <a:chExt cx="8232775" cy="1695300"/>
          </a:xfrm>
        </p:grpSpPr>
        <p:sp>
          <p:nvSpPr>
            <p:cNvPr id="13" name="Rectangle 3"/>
            <p:cNvSpPr>
              <a:spLocks noChangeArrowheads="1"/>
            </p:cNvSpPr>
            <p:nvPr/>
          </p:nvSpPr>
          <p:spPr bwMode="auto">
            <a:xfrm>
              <a:off x="482600" y="2940955"/>
              <a:ext cx="8232775" cy="901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342900" indent="-342900" algn="just">
                <a:lnSpc>
                  <a:spcPct val="85000"/>
                </a:lnSpc>
                <a:spcAft>
                  <a:spcPct val="50000"/>
                </a:spcAft>
                <a:buFontTx/>
                <a:buChar char="•"/>
              </a:pPr>
              <a:r>
                <a:rPr lang="en-US" sz="2400" b="0" dirty="0" smtClean="0">
                  <a:solidFill>
                    <a:srgbClr val="000000"/>
                  </a:solidFill>
                </a:rPr>
                <a:t>You can use this feature to specify the types for a collection class, as in the following definition of </a:t>
              </a:r>
              <a:r>
                <a:rPr lang="en-US" sz="20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StringMap</a:t>
              </a:r>
              <a:r>
                <a:rPr lang="en-US" sz="2400" b="0" dirty="0" smtClean="0">
                  <a:solidFill>
                    <a:srgbClr val="000000"/>
                  </a:solidFill>
                </a:rPr>
                <a:t>:</a:t>
              </a:r>
              <a:endParaRPr lang="en-US" sz="2400" b="0" dirty="0">
                <a:solidFill>
                  <a:srgbClr val="000000"/>
                </a:solidFill>
              </a:endParaRPr>
            </a:p>
          </p:txBody>
        </p:sp>
        <p:grpSp>
          <p:nvGrpSpPr>
            <p:cNvPr id="5" name="Group 13"/>
            <p:cNvGrpSpPr/>
            <p:nvPr/>
          </p:nvGrpSpPr>
          <p:grpSpPr>
            <a:xfrm>
              <a:off x="1600200" y="3782180"/>
              <a:ext cx="6172200" cy="854075"/>
              <a:chOff x="1600200" y="2218115"/>
              <a:chExt cx="6172200" cy="854075"/>
            </a:xfrm>
          </p:grpSpPr>
          <p:sp>
            <p:nvSpPr>
              <p:cNvPr id="15" name="Rectangle 10"/>
              <p:cNvSpPr>
                <a:spLocks noChangeArrowheads="1"/>
              </p:cNvSpPr>
              <p:nvPr/>
            </p:nvSpPr>
            <p:spPr bwMode="auto">
              <a:xfrm>
                <a:off x="1600200" y="2218115"/>
                <a:ext cx="6172200" cy="854075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16" name="Text Box 11"/>
              <p:cNvSpPr txBox="1">
                <a:spLocks noChangeArrowheads="1"/>
              </p:cNvSpPr>
              <p:nvPr/>
            </p:nvSpPr>
            <p:spPr bwMode="auto">
              <a:xfrm>
                <a:off x="1603375" y="2221290"/>
                <a:ext cx="6045200" cy="762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class </a:t>
                </a:r>
                <a:r>
                  <a:rPr lang="en-US" sz="1600" dirty="0" err="1" smtClean="0">
                    <a:solidFill>
                      <a:srgbClr val="000000"/>
                    </a:solidFill>
                    <a:latin typeface="Courier New" charset="0"/>
                  </a:rPr>
                  <a:t>StringMap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 : public Map&lt;</a:t>
                </a:r>
                <a:r>
                  <a:rPr lang="en-US" sz="1600" dirty="0" err="1" smtClean="0">
                    <a:solidFill>
                      <a:srgbClr val="000000"/>
                    </a:solidFill>
                    <a:latin typeface="Courier New" charset="0"/>
                  </a:rPr>
                  <a:t>string,string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&gt; {</a:t>
                </a:r>
                <a:endParaRPr lang="en-US" sz="1600" dirty="0">
                  <a:solidFill>
                    <a:srgbClr val="000000"/>
                  </a:solidFill>
                  <a:latin typeface="Courier New" charset="0"/>
                </a:endParaRPr>
              </a:p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rgbClr val="000000"/>
                    </a:solidFill>
                    <a:latin typeface="Courier New" charset="0"/>
                  </a:rPr>
                  <a:t> 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  </a:t>
                </a:r>
                <a:r>
                  <a:rPr lang="en-US" sz="1600" dirty="0" smtClean="0">
                    <a:solidFill>
                      <a:srgbClr val="0000FF"/>
                    </a:solidFill>
                    <a:latin typeface="Courier New" charset="0"/>
                  </a:rPr>
                  <a:t>/* Empty */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};</a:t>
                </a:r>
                <a:endParaRPr lang="en-US" sz="1600" dirty="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</p:grpSp>
      </p:grpSp>
      <p:grpSp>
        <p:nvGrpSpPr>
          <p:cNvPr id="6" name="Group 25"/>
          <p:cNvGrpSpPr/>
          <p:nvPr/>
        </p:nvGrpSpPr>
        <p:grpSpPr>
          <a:xfrm>
            <a:off x="482600" y="4748590"/>
            <a:ext cx="8232775" cy="1724930"/>
            <a:chOff x="482600" y="4748590"/>
            <a:chExt cx="8232775" cy="1724930"/>
          </a:xfrm>
        </p:grpSpPr>
        <p:sp>
          <p:nvSpPr>
            <p:cNvPr id="18" name="Rectangle 12"/>
            <p:cNvSpPr>
              <a:spLocks noChangeArrowheads="1"/>
            </p:cNvSpPr>
            <p:nvPr/>
          </p:nvSpPr>
          <p:spPr bwMode="auto">
            <a:xfrm>
              <a:off x="482600" y="4748590"/>
              <a:ext cx="8232775" cy="12065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342900" indent="-342900" algn="just">
                <a:lnSpc>
                  <a:spcPct val="85000"/>
                </a:lnSpc>
                <a:spcAft>
                  <a:spcPct val="50000"/>
                </a:spcAft>
                <a:buFontTx/>
                <a:buChar char="•"/>
              </a:pPr>
              <a:r>
                <a:rPr lang="en-US" sz="2400" b="0" dirty="0" smtClean="0">
                  <a:solidFill>
                    <a:srgbClr val="000000"/>
                  </a:solidFill>
                </a:rPr>
                <a:t>This strategy is useful in Pathfinder, because it lets you define a </a:t>
              </a:r>
              <a:r>
                <a:rPr lang="en-US" sz="20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PathfinderGraph</a:t>
              </a:r>
              <a:r>
                <a:rPr lang="en-US" sz="2400" b="0" dirty="0" smtClean="0">
                  <a:solidFill>
                    <a:srgbClr val="000000"/>
                  </a:solidFill>
                </a:rPr>
                <a:t> class with specific node and arc types:</a:t>
              </a:r>
              <a:endParaRPr lang="en-US" sz="2400" b="0" dirty="0">
                <a:solidFill>
                  <a:srgbClr val="000000"/>
                </a:solidFill>
              </a:endParaRPr>
            </a:p>
          </p:txBody>
        </p:sp>
        <p:grpSp>
          <p:nvGrpSpPr>
            <p:cNvPr id="7" name="Group 24"/>
            <p:cNvGrpSpPr/>
            <p:nvPr/>
          </p:nvGrpSpPr>
          <p:grpSpPr>
            <a:xfrm>
              <a:off x="1600200" y="5619445"/>
              <a:ext cx="6172200" cy="854075"/>
              <a:chOff x="1600200" y="5607350"/>
              <a:chExt cx="6172200" cy="854075"/>
            </a:xfrm>
          </p:grpSpPr>
          <p:sp>
            <p:nvSpPr>
              <p:cNvPr id="20" name="Rectangle 10"/>
              <p:cNvSpPr>
                <a:spLocks noChangeArrowheads="1"/>
              </p:cNvSpPr>
              <p:nvPr/>
            </p:nvSpPr>
            <p:spPr bwMode="auto">
              <a:xfrm>
                <a:off x="1600200" y="5607350"/>
                <a:ext cx="6172200" cy="854075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21" name="Text Box 11"/>
              <p:cNvSpPr txBox="1">
                <a:spLocks noChangeArrowheads="1"/>
              </p:cNvSpPr>
              <p:nvPr/>
            </p:nvSpPr>
            <p:spPr bwMode="auto">
              <a:xfrm>
                <a:off x="1617140" y="5623225"/>
                <a:ext cx="6121400" cy="76123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class </a:t>
                </a:r>
                <a:r>
                  <a:rPr lang="en-US" sz="1600" dirty="0" err="1" smtClean="0">
                    <a:solidFill>
                      <a:srgbClr val="000000"/>
                    </a:solidFill>
                    <a:latin typeface="Courier New" charset="0"/>
                  </a:rPr>
                  <a:t>PathfinderGraph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 : public Graph&lt;</a:t>
                </a:r>
                <a:r>
                  <a:rPr lang="en-US" sz="1600" dirty="0" err="1" smtClean="0">
                    <a:solidFill>
                      <a:srgbClr val="000000"/>
                    </a:solidFill>
                    <a:latin typeface="Courier New" charset="0"/>
                  </a:rPr>
                  <a:t>Node,Arc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&gt; {</a:t>
                </a:r>
                <a:endParaRPr lang="en-US" sz="1600" dirty="0">
                  <a:solidFill>
                    <a:srgbClr val="000000"/>
                  </a:solidFill>
                  <a:latin typeface="Courier New" charset="0"/>
                </a:endParaRPr>
              </a:p>
              <a:p>
                <a:pPr>
                  <a:lnSpc>
                    <a:spcPct val="90000"/>
                  </a:lnSpc>
                </a:pPr>
                <a:r>
                  <a:rPr lang="en-US" sz="1600" dirty="0">
                    <a:solidFill>
                      <a:srgbClr val="000000"/>
                    </a:solidFill>
                    <a:latin typeface="Courier New" charset="0"/>
                  </a:rPr>
                  <a:t>  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 </a:t>
                </a:r>
                <a:r>
                  <a:rPr lang="en-US" sz="1600" b="0" i="1" dirty="0" smtClean="0">
                    <a:solidFill>
                      <a:srgbClr val="000000"/>
                    </a:solidFill>
                  </a:rPr>
                  <a:t>additional operations you want for your graph</a:t>
                </a:r>
                <a:endParaRPr lang="en-US" sz="1600" dirty="0" smtClean="0">
                  <a:solidFill>
                    <a:srgbClr val="000000"/>
                  </a:solidFill>
                  <a:latin typeface="Courier New" charset="0"/>
                </a:endParaRPr>
              </a:p>
              <a:p>
                <a:pPr>
                  <a:lnSpc>
                    <a:spcPct val="90000"/>
                  </a:lnSpc>
                </a:pPr>
                <a:r>
                  <a:rPr lang="en-US" sz="1600" dirty="0" smtClean="0">
                    <a:solidFill>
                      <a:srgbClr val="000000"/>
                    </a:solidFill>
                    <a:latin typeface="Courier New" charset="0"/>
                  </a:rPr>
                  <a:t>};</a:t>
                </a:r>
                <a:endParaRPr lang="en-US" sz="1600" dirty="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338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  <p:sp>
        <p:nvSpPr>
          <p:cNvPr id="782339" name="Text Box 3"/>
          <p:cNvSpPr txBox="1">
            <a:spLocks noChangeArrowheads="1"/>
          </p:cNvSpPr>
          <p:nvPr/>
        </p:nvSpPr>
        <p:spPr bwMode="auto">
          <a:xfrm>
            <a:off x="350838" y="1219200"/>
            <a:ext cx="8440737" cy="3780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Function: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readT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exp =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readT(scanner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This function reads a single term from the scanner.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 smtClean="0"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Expression *</a:t>
            </a:r>
            <a:r>
              <a:rPr lang="en-US" dirty="0" err="1" smtClean="0">
                <a:latin typeface="Courier New" charset="0"/>
              </a:rPr>
              <a:t>readT(TokenScanner</a:t>
            </a:r>
            <a:r>
              <a:rPr lang="en-US" dirty="0" smtClean="0">
                <a:latin typeface="Courier New" charset="0"/>
              </a:rPr>
              <a:t> &amp; scanner)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string token = </a:t>
            </a:r>
            <a:r>
              <a:rPr lang="en-US" dirty="0" err="1" smtClean="0">
                <a:latin typeface="Courier New" charset="0"/>
              </a:rPr>
              <a:t>scanner.nextToken</a:t>
            </a:r>
            <a:r>
              <a:rPr lang="en-US" dirty="0" smtClean="0">
                <a:latin typeface="Courier New" charset="0"/>
              </a:rPr>
              <a:t>();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</a:t>
            </a:r>
            <a:r>
              <a:rPr lang="en-US" dirty="0" err="1" smtClean="0">
                <a:latin typeface="Courier New" charset="0"/>
              </a:rPr>
              <a:t>TokenType</a:t>
            </a:r>
            <a:r>
              <a:rPr lang="en-US" dirty="0" smtClean="0">
                <a:latin typeface="Courier New" charset="0"/>
              </a:rPr>
              <a:t> type = </a:t>
            </a:r>
            <a:r>
              <a:rPr lang="en-US" dirty="0" err="1" smtClean="0">
                <a:latin typeface="Courier New" charset="0"/>
              </a:rPr>
              <a:t>scanner.getTokenType(token</a:t>
            </a:r>
            <a:r>
              <a:rPr lang="en-US" dirty="0" smtClean="0"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if (type == WORD) return new </a:t>
            </a:r>
            <a:r>
              <a:rPr lang="en-US" dirty="0" err="1" smtClean="0">
                <a:latin typeface="Courier New" charset="0"/>
              </a:rPr>
              <a:t>IdentifierExp(token</a:t>
            </a:r>
            <a:r>
              <a:rPr lang="en-US" dirty="0" smtClean="0"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if (type == NUMBER) return new </a:t>
            </a:r>
            <a:r>
              <a:rPr lang="en-US" dirty="0" err="1" smtClean="0">
                <a:latin typeface="Courier New" charset="0"/>
              </a:rPr>
              <a:t>ConstantExp(stringToInteger(token</a:t>
            </a:r>
            <a:r>
              <a:rPr lang="en-US" dirty="0" smtClean="0">
                <a:latin typeface="Courier New" charset="0"/>
              </a:rPr>
              <a:t>));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if (token != "(") </a:t>
            </a:r>
            <a:r>
              <a:rPr lang="en-US" dirty="0" err="1" smtClean="0">
                <a:latin typeface="Courier New" charset="0"/>
              </a:rPr>
              <a:t>error("Illegal</a:t>
            </a:r>
            <a:r>
              <a:rPr lang="en-US" dirty="0" smtClean="0">
                <a:latin typeface="Courier New" charset="0"/>
              </a:rPr>
              <a:t> term in expression");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Expression *exp = </a:t>
            </a:r>
            <a:r>
              <a:rPr lang="en-US" dirty="0" err="1" smtClean="0">
                <a:latin typeface="Courier New" charset="0"/>
              </a:rPr>
              <a:t>readE(scanner</a:t>
            </a:r>
            <a:r>
              <a:rPr lang="en-US" dirty="0" smtClean="0">
                <a:latin typeface="Courier New" charset="0"/>
              </a:rPr>
              <a:t>, 0);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if (</a:t>
            </a:r>
            <a:r>
              <a:rPr lang="en-US" dirty="0" err="1" smtClean="0">
                <a:latin typeface="Courier New" charset="0"/>
              </a:rPr>
              <a:t>scanner.nextToken</a:t>
            </a:r>
            <a:r>
              <a:rPr lang="en-US" dirty="0" smtClean="0">
                <a:latin typeface="Courier New" charset="0"/>
              </a:rPr>
              <a:t>() != ")")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   </a:t>
            </a:r>
            <a:r>
              <a:rPr lang="en-US" dirty="0" err="1" smtClean="0">
                <a:latin typeface="Courier New" charset="0"/>
              </a:rPr>
              <a:t>error("Unbalanced</a:t>
            </a:r>
            <a:r>
              <a:rPr lang="en-US" dirty="0" smtClean="0">
                <a:latin typeface="Courier New" charset="0"/>
              </a:rPr>
              <a:t> parentheses in expression");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}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   return exp;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Courier New" charset="0"/>
              </a:rPr>
              <a:t>}</a:t>
            </a:r>
            <a:endParaRPr lang="en-US" sz="2400" b="0" dirty="0"/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55600" y="1143000"/>
            <a:ext cx="8494713" cy="5364163"/>
            <a:chOff x="224" y="720"/>
            <a:chExt cx="5351" cy="3379"/>
          </a:xfrm>
        </p:grpSpPr>
        <p:sp>
          <p:nvSpPr>
            <p:cNvPr id="782341" name="Rectangle 5"/>
            <p:cNvSpPr>
              <a:spLocks noChangeArrowheads="1"/>
            </p:cNvSpPr>
            <p:nvPr/>
          </p:nvSpPr>
          <p:spPr bwMode="auto">
            <a:xfrm>
              <a:off x="224" y="720"/>
              <a:ext cx="5351" cy="3379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342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332" cy="17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Function: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precedence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prec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=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precedence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(token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This function returns the precedence of the specified operator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token.  If the token is not an operator,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precedence 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returns 0.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precedence(string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token) {</a:t>
              </a:r>
              <a:endParaRPr lang="en-US" dirty="0" smtClean="0"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if (token == "=") return 1;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if (token == "+" || token == "-") return 2;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if (token == "*" || token == "/") return 3;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   return 0;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latin typeface="Courier New" charset="0"/>
                </a:rPr>
                <a:t>}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782343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2344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2345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The </a:t>
            </a:r>
            <a:r>
              <a:rPr lang="en-US" sz="3600" b="1">
                <a:solidFill>
                  <a:srgbClr val="FF0000"/>
                </a:solidFill>
                <a:latin typeface="Courier New" charset="0"/>
              </a:rPr>
              <a:t>parser.cpp</a:t>
            </a:r>
            <a:r>
              <a:rPr lang="en-US" sz="4000">
                <a:solidFill>
                  <a:srgbClr val="FF0000"/>
                </a:solidFill>
              </a:rPr>
              <a:t> Implementation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82346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82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82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82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233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1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15107" name="Text Box 3">
            <a:hlinkClick r:id="" action="ppaction://hlinkshowjump?jump=nextslide"/>
          </p:cNvPr>
          <p:cNvSpPr txBox="1">
            <a:spLocks noChangeArrowheads="1"/>
          </p:cNvSpPr>
          <p:nvPr/>
        </p:nvSpPr>
        <p:spPr bwMode="auto">
          <a:xfrm>
            <a:off x="7848600" y="6364515"/>
            <a:ext cx="11430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000" b="0" i="1"/>
              <a:t>skip simulation</a:t>
            </a:r>
          </a:p>
        </p:txBody>
      </p:sp>
      <p:sp>
        <p:nvSpPr>
          <p:cNvPr id="815108" name="Rectangle 4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5109" name="Text Box 5"/>
          <p:cNvSpPr txBox="1">
            <a:spLocks noChangeArrowheads="1"/>
          </p:cNvSpPr>
          <p:nvPr/>
        </p:nvSpPr>
        <p:spPr bwMode="auto">
          <a:xfrm>
            <a:off x="520700" y="1130528"/>
            <a:ext cx="7962900" cy="1984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</a:t>
            </a:r>
            <a:r>
              <a:rPr lang="en-US" noProof="1" smtClean="0">
                <a:latin typeface="Courier New" charset="0"/>
              </a:rPr>
              <a:t>ignoreWhitespace</a:t>
            </a:r>
            <a:r>
              <a:rPr noProof="1" smtClean="0">
                <a:latin typeface="Courier New" charset="0"/>
              </a:rPr>
              <a:t>();</a:t>
            </a:r>
            <a:endParaRPr lang="en-US" noProof="1" smtClean="0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scanner.scanNumbers();</a:t>
            </a:r>
            <a:endParaRPr noProof="1" smtClean="0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sp>
        <p:nvSpPr>
          <p:cNvPr id="815110" name="Rectangle 6"/>
          <p:cNvSpPr>
            <a:spLocks noChangeArrowheads="1"/>
          </p:cNvSpPr>
          <p:nvPr/>
        </p:nvSpPr>
        <p:spPr bwMode="auto">
          <a:xfrm>
            <a:off x="5324475" y="2616200"/>
            <a:ext cx="1825625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5111" name="Text Box 7"/>
          <p:cNvSpPr txBox="1">
            <a:spLocks noChangeArrowheads="1"/>
          </p:cNvSpPr>
          <p:nvPr/>
        </p:nvSpPr>
        <p:spPr bwMode="auto">
          <a:xfrm>
            <a:off x="5283200" y="2325915"/>
            <a:ext cx="1079500" cy="32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lang="en-US" smtClean="0">
                <a:latin typeface="Courier New" charset="0"/>
              </a:rPr>
              <a:t>scanner</a:t>
            </a:r>
            <a:endParaRPr lang="en-US" dirty="0">
              <a:latin typeface="Courier New" charset="0"/>
            </a:endParaRPr>
          </a:p>
        </p:txBody>
      </p:sp>
      <p:sp>
        <p:nvSpPr>
          <p:cNvPr id="815112" name="Rectangle 8"/>
          <p:cNvSpPr>
            <a:spLocks noChangeArrowheads="1"/>
          </p:cNvSpPr>
          <p:nvPr/>
        </p:nvSpPr>
        <p:spPr bwMode="auto">
          <a:xfrm>
            <a:off x="7289800" y="2616200"/>
            <a:ext cx="990600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5113" name="Text Box 9"/>
          <p:cNvSpPr txBox="1">
            <a:spLocks noChangeArrowheads="1"/>
          </p:cNvSpPr>
          <p:nvPr/>
        </p:nvSpPr>
        <p:spPr bwMode="auto">
          <a:xfrm>
            <a:off x="7251700" y="2325915"/>
            <a:ext cx="1079500" cy="32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lang="en-US">
                <a:latin typeface="Courier New" charset="0"/>
              </a:rPr>
              <a:t>exp</a:t>
            </a:r>
          </a:p>
        </p:txBody>
      </p:sp>
      <p:sp>
        <p:nvSpPr>
          <p:cNvPr id="815114" name="Rectangle 10"/>
          <p:cNvSpPr>
            <a:spLocks noChangeArrowheads="1"/>
          </p:cNvSpPr>
          <p:nvPr/>
        </p:nvSpPr>
        <p:spPr bwMode="auto">
          <a:xfrm>
            <a:off x="5359400" y="26301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15115" name="Text Box 11"/>
          <p:cNvSpPr txBox="1">
            <a:spLocks noChangeArrowheads="1"/>
          </p:cNvSpPr>
          <p:nvPr/>
        </p:nvSpPr>
        <p:spPr bwMode="auto">
          <a:xfrm>
            <a:off x="5308600" y="27450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15116" name="Rectangle 12"/>
          <p:cNvSpPr>
            <a:spLocks noChangeArrowheads="1"/>
          </p:cNvSpPr>
          <p:nvPr/>
        </p:nvSpPr>
        <p:spPr bwMode="auto">
          <a:xfrm>
            <a:off x="889000" y="1455738"/>
            <a:ext cx="459740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5117" name="Rectangle 13"/>
          <p:cNvSpPr>
            <a:spLocks noChangeArrowheads="1"/>
          </p:cNvSpPr>
          <p:nvPr/>
        </p:nvSpPr>
        <p:spPr bwMode="auto">
          <a:xfrm>
            <a:off x="889000" y="1690688"/>
            <a:ext cx="3935413" cy="2286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5118" name="Rectangle 14"/>
          <p:cNvSpPr>
            <a:spLocks noChangeArrowheads="1"/>
          </p:cNvSpPr>
          <p:nvPr/>
        </p:nvSpPr>
        <p:spPr bwMode="auto">
          <a:xfrm>
            <a:off x="889000" y="1927225"/>
            <a:ext cx="2997200" cy="2286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5119" name="Rectangle 15"/>
          <p:cNvSpPr>
            <a:spLocks noChangeArrowheads="1"/>
          </p:cNvSpPr>
          <p:nvPr/>
        </p:nvSpPr>
        <p:spPr bwMode="auto">
          <a:xfrm>
            <a:off x="889000" y="2378298"/>
            <a:ext cx="3911600" cy="2286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890210" y="2152195"/>
            <a:ext cx="2462590" cy="2286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5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15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5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15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5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15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5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5114" grpId="0"/>
      <p:bldP spid="815115" grpId="0"/>
      <p:bldP spid="815116" grpId="0" animBg="1"/>
      <p:bldP spid="815117" grpId="0" animBg="1"/>
      <p:bldP spid="815118" grpId="0" animBg="1"/>
      <p:bldP spid="815119" grpId="0" animBg="1"/>
      <p:bldP spid="16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15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17155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7156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984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TokenScanner scanner = new TokenScanner();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scanner.setInput("odd = 2 * n + 1");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scanner.ignoreWhitespace();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scanner.scanNumbers();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Expression *exp = readE(scanner, 0);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}</a:t>
            </a:r>
            <a:endParaRPr lang="en-US" noProof="1">
              <a:latin typeface="Courier New" charset="0"/>
            </a:endParaRPr>
          </a:p>
        </p:txBody>
      </p:sp>
      <p:sp>
        <p:nvSpPr>
          <p:cNvPr id="24" name="Rectangle 15"/>
          <p:cNvSpPr>
            <a:spLocks noChangeArrowheads="1"/>
          </p:cNvSpPr>
          <p:nvPr/>
        </p:nvSpPr>
        <p:spPr bwMode="auto">
          <a:xfrm>
            <a:off x="889000" y="2378298"/>
            <a:ext cx="3911600" cy="2286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1418"/>
            <a:ext cx="8089900" cy="3384549"/>
            <a:chOff x="336" y="896"/>
            <a:chExt cx="5096" cy="2132"/>
          </a:xfrm>
        </p:grpSpPr>
        <p:sp>
          <p:nvSpPr>
            <p:cNvPr id="817158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159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17160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161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17162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163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17164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165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17166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167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17168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169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17170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171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17172" name="Rectangle 20"/>
          <p:cNvSpPr>
            <a:spLocks noChangeArrowheads="1"/>
          </p:cNvSpPr>
          <p:nvPr/>
        </p:nvSpPr>
        <p:spPr bwMode="auto">
          <a:xfrm>
            <a:off x="1600200" y="43319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17173" name="Text Box 21"/>
          <p:cNvSpPr txBox="1">
            <a:spLocks noChangeArrowheads="1"/>
          </p:cNvSpPr>
          <p:nvPr/>
        </p:nvSpPr>
        <p:spPr bwMode="auto">
          <a:xfrm>
            <a:off x="1549400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17174" name="Text Box 22"/>
          <p:cNvSpPr txBox="1">
            <a:spLocks noChangeArrowheads="1"/>
          </p:cNvSpPr>
          <p:nvPr/>
        </p:nvSpPr>
        <p:spPr bwMode="auto">
          <a:xfrm>
            <a:off x="3530600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0</a:t>
            </a:r>
          </a:p>
        </p:txBody>
      </p:sp>
      <p:sp>
        <p:nvSpPr>
          <p:cNvPr id="817175" name="Rectangle 23"/>
          <p:cNvSpPr>
            <a:spLocks noChangeArrowheads="1"/>
          </p:cNvSpPr>
          <p:nvPr/>
        </p:nvSpPr>
        <p:spPr bwMode="auto">
          <a:xfrm>
            <a:off x="1012825" y="1711325"/>
            <a:ext cx="361950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7172" grpId="0"/>
      <p:bldP spid="817173" grpId="0"/>
      <p:bldP spid="817174" grpId="0"/>
      <p:bldP spid="81717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0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19203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9204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19206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07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19208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09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19210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11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19212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13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19214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15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19216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17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19218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19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19220" name="Rectangle 20"/>
          <p:cNvSpPr>
            <a:spLocks noChangeArrowheads="1"/>
          </p:cNvSpPr>
          <p:nvPr/>
        </p:nvSpPr>
        <p:spPr bwMode="auto">
          <a:xfrm>
            <a:off x="1600200" y="43319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19221" name="Text Box 21"/>
          <p:cNvSpPr txBox="1">
            <a:spLocks noChangeArrowheads="1"/>
          </p:cNvSpPr>
          <p:nvPr/>
        </p:nvSpPr>
        <p:spPr bwMode="auto">
          <a:xfrm>
            <a:off x="1549400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19222" name="Text Box 22"/>
          <p:cNvSpPr txBox="1">
            <a:spLocks noChangeArrowheads="1"/>
          </p:cNvSpPr>
          <p:nvPr/>
        </p:nvSpPr>
        <p:spPr bwMode="auto">
          <a:xfrm>
            <a:off x="3530600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0</a:t>
            </a:r>
          </a:p>
        </p:txBody>
      </p:sp>
      <p:sp>
        <p:nvSpPr>
          <p:cNvPr id="819223" name="Rectangle 23"/>
          <p:cNvSpPr>
            <a:spLocks noChangeArrowheads="1"/>
          </p:cNvSpPr>
          <p:nvPr/>
        </p:nvSpPr>
        <p:spPr bwMode="auto">
          <a:xfrm>
            <a:off x="1012825" y="1711325"/>
            <a:ext cx="361950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24"/>
          <p:cNvGrpSpPr>
            <a:grpSpLocks/>
          </p:cNvGrpSpPr>
          <p:nvPr/>
        </p:nvGrpSpPr>
        <p:grpSpPr bwMode="auto">
          <a:xfrm>
            <a:off x="609600" y="1714500"/>
            <a:ext cx="8064500" cy="3384549"/>
            <a:chOff x="336" y="960"/>
            <a:chExt cx="5080" cy="2132"/>
          </a:xfrm>
        </p:grpSpPr>
        <p:sp>
          <p:nvSpPr>
            <p:cNvPr id="819225" name="Rectangle 25"/>
            <p:cNvSpPr>
              <a:spLocks noChangeArrowheads="1"/>
            </p:cNvSpPr>
            <p:nvPr/>
          </p:nvSpPr>
          <p:spPr bwMode="auto">
            <a:xfrm>
              <a:off x="336" y="971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26" name="Text Box 26"/>
            <p:cNvSpPr txBox="1">
              <a:spLocks noChangeArrowheads="1"/>
            </p:cNvSpPr>
            <p:nvPr/>
          </p:nvSpPr>
          <p:spPr bwMode="auto">
            <a:xfrm>
              <a:off x="408" y="960"/>
              <a:ext cx="4905" cy="18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readT(TokenScanner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scanner)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string token =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TokenType</a:t>
              </a:r>
              <a:r>
                <a:rPr lang="en-US" dirty="0" smtClean="0">
                  <a:latin typeface="Courier New" charset="0"/>
                </a:rPr>
                <a:t> type = </a:t>
              </a:r>
              <a:r>
                <a:rPr lang="en-US" dirty="0" err="1" smtClean="0">
                  <a:latin typeface="Courier New" charset="0"/>
                </a:rPr>
                <a:t>scanner.getTokenType(token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WORD) return new </a:t>
              </a:r>
              <a:r>
                <a:rPr lang="en-US" dirty="0" err="1" smtClean="0">
                  <a:latin typeface="Courier New" charset="0"/>
                </a:rPr>
                <a:t>IdentifierExp(token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NUMBER) return new </a:t>
              </a:r>
              <a:r>
                <a:rPr lang="en-US" dirty="0" err="1" smtClean="0">
                  <a:latin typeface="Courier New" charset="0"/>
                </a:rPr>
                <a:t>ConstantExp(stringToInteger(token</a:t>
              </a:r>
              <a:r>
                <a:rPr lang="en-US" dirty="0" smtClean="0">
                  <a:latin typeface="Courier New" charset="0"/>
                </a:rPr>
                <a:t>));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(token != "(") </a:t>
              </a:r>
              <a:r>
                <a:rPr lang="en-US" dirty="0" err="1" smtClean="0">
                  <a:latin typeface="Courier New" charset="0"/>
                </a:rPr>
                <a:t>error("Illegal</a:t>
              </a:r>
              <a:r>
                <a:rPr lang="en-US" dirty="0" smtClean="0">
                  <a:latin typeface="Courier New" charset="0"/>
                </a:rPr>
                <a:t> term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Expression *exp =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0);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 != ")") 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</a:t>
              </a:r>
              <a:r>
                <a:rPr lang="en-US" dirty="0" err="1" smtClean="0">
                  <a:latin typeface="Courier New" charset="0"/>
                </a:rPr>
                <a:t>error("Unbalanced</a:t>
              </a:r>
              <a:r>
                <a:rPr lang="en-US" dirty="0" smtClean="0">
                  <a:latin typeface="Courier New" charset="0"/>
                </a:rPr>
                <a:t> parentheses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return exp;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19227" name="Rectangle 27"/>
            <p:cNvSpPr>
              <a:spLocks noChangeArrowheads="1"/>
            </p:cNvSpPr>
            <p:nvPr/>
          </p:nvSpPr>
          <p:spPr bwMode="auto">
            <a:xfrm>
              <a:off x="2124" y="2784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28" name="Text Box 28"/>
            <p:cNvSpPr txBox="1">
              <a:spLocks noChangeArrowheads="1"/>
            </p:cNvSpPr>
            <p:nvPr/>
          </p:nvSpPr>
          <p:spPr bwMode="auto">
            <a:xfrm>
              <a:off x="2074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19229" name="Rectangle 29"/>
            <p:cNvSpPr>
              <a:spLocks noChangeArrowheads="1"/>
            </p:cNvSpPr>
            <p:nvPr/>
          </p:nvSpPr>
          <p:spPr bwMode="auto">
            <a:xfrm>
              <a:off x="412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30" name="Text Box 30"/>
            <p:cNvSpPr txBox="1">
              <a:spLocks noChangeArrowheads="1"/>
            </p:cNvSpPr>
            <p:nvPr/>
          </p:nvSpPr>
          <p:spPr bwMode="auto">
            <a:xfrm>
              <a:off x="409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19231" name="Rectangle 31"/>
            <p:cNvSpPr>
              <a:spLocks noChangeArrowheads="1"/>
            </p:cNvSpPr>
            <p:nvPr/>
          </p:nvSpPr>
          <p:spPr bwMode="auto">
            <a:xfrm>
              <a:off x="476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32" name="Text Box 32"/>
            <p:cNvSpPr txBox="1">
              <a:spLocks noChangeArrowheads="1"/>
            </p:cNvSpPr>
            <p:nvPr/>
          </p:nvSpPr>
          <p:spPr bwMode="auto">
            <a:xfrm>
              <a:off x="473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50" name="Rectangle 27"/>
            <p:cNvSpPr>
              <a:spLocks noChangeArrowheads="1"/>
            </p:cNvSpPr>
            <p:nvPr/>
          </p:nvSpPr>
          <p:spPr bwMode="auto">
            <a:xfrm>
              <a:off x="3360" y="2783"/>
              <a:ext cx="674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Text Box 28"/>
            <p:cNvSpPr txBox="1">
              <a:spLocks noChangeArrowheads="1"/>
            </p:cNvSpPr>
            <p:nvPr/>
          </p:nvSpPr>
          <p:spPr bwMode="auto">
            <a:xfrm>
              <a:off x="3312" y="2598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type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19233" name="Rectangle 33"/>
          <p:cNvSpPr>
            <a:spLocks noChangeArrowheads="1"/>
          </p:cNvSpPr>
          <p:nvPr/>
        </p:nvSpPr>
        <p:spPr bwMode="auto">
          <a:xfrm>
            <a:off x="3481915" y="46240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19234" name="Text Box 34"/>
          <p:cNvSpPr txBox="1">
            <a:spLocks noChangeArrowheads="1"/>
          </p:cNvSpPr>
          <p:nvPr/>
        </p:nvSpPr>
        <p:spPr bwMode="auto">
          <a:xfrm>
            <a:off x="3412975" y="47389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19235" name="Rectangle 35"/>
          <p:cNvSpPr>
            <a:spLocks noChangeArrowheads="1"/>
          </p:cNvSpPr>
          <p:nvPr/>
        </p:nvSpPr>
        <p:spPr bwMode="auto">
          <a:xfrm>
            <a:off x="1079500" y="2028596"/>
            <a:ext cx="384175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9236" name="Rectangle 36"/>
          <p:cNvSpPr>
            <a:spLocks noChangeArrowheads="1"/>
          </p:cNvSpPr>
          <p:nvPr/>
        </p:nvSpPr>
        <p:spPr bwMode="auto">
          <a:xfrm>
            <a:off x="1079500" y="2261125"/>
            <a:ext cx="4919472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9237" name="Rectangle 37"/>
          <p:cNvSpPr>
            <a:spLocks noChangeArrowheads="1"/>
          </p:cNvSpPr>
          <p:nvPr/>
        </p:nvSpPr>
        <p:spPr bwMode="auto">
          <a:xfrm>
            <a:off x="1079500" y="2495851"/>
            <a:ext cx="544068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9241" name="Text Box 41"/>
          <p:cNvSpPr txBox="1">
            <a:spLocks noChangeArrowheads="1"/>
          </p:cNvSpPr>
          <p:nvPr/>
        </p:nvSpPr>
        <p:spPr bwMode="auto">
          <a:xfrm>
            <a:off x="3784450" y="47389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19242" name="Rectangle 42"/>
          <p:cNvSpPr>
            <a:spLocks noChangeArrowheads="1"/>
          </p:cNvSpPr>
          <p:nvPr/>
        </p:nvSpPr>
        <p:spPr bwMode="auto">
          <a:xfrm>
            <a:off x="6611938" y="4633535"/>
            <a:ext cx="8699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odd</a:t>
            </a:r>
            <a:endParaRPr lang="en-US" dirty="0">
              <a:latin typeface="Courier New" charset="0"/>
            </a:endParaRPr>
          </a:p>
        </p:txBody>
      </p:sp>
      <p:sp>
        <p:nvSpPr>
          <p:cNvPr id="52" name="Rectangle 42"/>
          <p:cNvSpPr>
            <a:spLocks noChangeArrowheads="1"/>
          </p:cNvSpPr>
          <p:nvPr/>
        </p:nvSpPr>
        <p:spPr bwMode="auto">
          <a:xfrm>
            <a:off x="5410200" y="4648200"/>
            <a:ext cx="1066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noProof="1" smtClean="0">
                <a:latin typeface="Courier New" charset="0"/>
              </a:rPr>
              <a:t>WORD</a:t>
            </a:r>
            <a:endParaRPr lang="en-US" dirty="0">
              <a:latin typeface="Courier New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1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9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19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9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223" grpId="0" animBg="1"/>
      <p:bldP spid="819233" grpId="0"/>
      <p:bldP spid="819234" grpId="0"/>
      <p:bldP spid="819234" grpId="1"/>
      <p:bldP spid="819235" grpId="0" animBg="1"/>
      <p:bldP spid="819236" grpId="0" animBg="1"/>
      <p:bldP spid="819237" grpId="0" animBg="1"/>
      <p:bldP spid="819241" grpId="0"/>
      <p:bldP spid="819242" grpId="0"/>
      <p:bldP spid="5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25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21251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1252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21254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255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21256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257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1258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259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21260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261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1262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263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21264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265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21266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267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21268" name="Rectangle 20"/>
          <p:cNvSpPr>
            <a:spLocks noChangeArrowheads="1"/>
          </p:cNvSpPr>
          <p:nvPr/>
        </p:nvSpPr>
        <p:spPr bwMode="auto">
          <a:xfrm>
            <a:off x="1600200" y="43319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21269" name="Text Box 21"/>
          <p:cNvSpPr txBox="1">
            <a:spLocks noChangeArrowheads="1"/>
          </p:cNvSpPr>
          <p:nvPr/>
        </p:nvSpPr>
        <p:spPr bwMode="auto">
          <a:xfrm>
            <a:off x="3530600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0</a:t>
            </a:r>
          </a:p>
        </p:txBody>
      </p:sp>
      <p:grpSp>
        <p:nvGrpSpPr>
          <p:cNvPr id="3" name="Group 24"/>
          <p:cNvGrpSpPr>
            <a:grpSpLocks/>
          </p:cNvGrpSpPr>
          <p:nvPr/>
        </p:nvGrpSpPr>
        <p:grpSpPr bwMode="auto">
          <a:xfrm>
            <a:off x="609600" y="1714500"/>
            <a:ext cx="8064500" cy="3384549"/>
            <a:chOff x="336" y="960"/>
            <a:chExt cx="5080" cy="2132"/>
          </a:xfrm>
        </p:grpSpPr>
        <p:sp>
          <p:nvSpPr>
            <p:cNvPr id="37" name="Rectangle 25"/>
            <p:cNvSpPr>
              <a:spLocks noChangeArrowheads="1"/>
            </p:cNvSpPr>
            <p:nvPr/>
          </p:nvSpPr>
          <p:spPr bwMode="auto">
            <a:xfrm>
              <a:off x="336" y="971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Text Box 26"/>
            <p:cNvSpPr txBox="1">
              <a:spLocks noChangeArrowheads="1"/>
            </p:cNvSpPr>
            <p:nvPr/>
          </p:nvSpPr>
          <p:spPr bwMode="auto">
            <a:xfrm>
              <a:off x="408" y="960"/>
              <a:ext cx="4905" cy="18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readT(TokenScanner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scanner)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string token =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TokenType</a:t>
              </a:r>
              <a:r>
                <a:rPr lang="en-US" dirty="0" smtClean="0">
                  <a:latin typeface="Courier New" charset="0"/>
                </a:rPr>
                <a:t> type = </a:t>
              </a:r>
              <a:r>
                <a:rPr lang="en-US" dirty="0" err="1" smtClean="0">
                  <a:latin typeface="Courier New" charset="0"/>
                </a:rPr>
                <a:t>scanner.getTokenType(token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WORD) return new </a:t>
              </a:r>
              <a:r>
                <a:rPr lang="en-US" dirty="0" err="1" smtClean="0">
                  <a:latin typeface="Courier New" charset="0"/>
                </a:rPr>
                <a:t>IdentifierExp(token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NUMBER) return new </a:t>
              </a:r>
              <a:r>
                <a:rPr lang="en-US" dirty="0" err="1" smtClean="0">
                  <a:latin typeface="Courier New" charset="0"/>
                </a:rPr>
                <a:t>ConstantExp(stringToInteger(token</a:t>
              </a:r>
              <a:r>
                <a:rPr lang="en-US" dirty="0" smtClean="0">
                  <a:latin typeface="Courier New" charset="0"/>
                </a:rPr>
                <a:t>));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(token != "(") </a:t>
              </a:r>
              <a:r>
                <a:rPr lang="en-US" dirty="0" err="1" smtClean="0">
                  <a:latin typeface="Courier New" charset="0"/>
                </a:rPr>
                <a:t>error("Illegal</a:t>
              </a:r>
              <a:r>
                <a:rPr lang="en-US" dirty="0" smtClean="0">
                  <a:latin typeface="Courier New" charset="0"/>
                </a:rPr>
                <a:t> term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Expression *exp =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0);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 != ")") 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</a:t>
              </a:r>
              <a:r>
                <a:rPr lang="en-US" dirty="0" err="1" smtClean="0">
                  <a:latin typeface="Courier New" charset="0"/>
                </a:rPr>
                <a:t>error("Unbalanced</a:t>
              </a:r>
              <a:r>
                <a:rPr lang="en-US" dirty="0" smtClean="0">
                  <a:latin typeface="Courier New" charset="0"/>
                </a:rPr>
                <a:t> parentheses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return exp;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39" name="Rectangle 27"/>
            <p:cNvSpPr>
              <a:spLocks noChangeArrowheads="1"/>
            </p:cNvSpPr>
            <p:nvPr/>
          </p:nvSpPr>
          <p:spPr bwMode="auto">
            <a:xfrm>
              <a:off x="2124" y="2784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Text Box 28"/>
            <p:cNvSpPr txBox="1">
              <a:spLocks noChangeArrowheads="1"/>
            </p:cNvSpPr>
            <p:nvPr/>
          </p:nvSpPr>
          <p:spPr bwMode="auto">
            <a:xfrm>
              <a:off x="2074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41" name="Rectangle 29"/>
            <p:cNvSpPr>
              <a:spLocks noChangeArrowheads="1"/>
            </p:cNvSpPr>
            <p:nvPr/>
          </p:nvSpPr>
          <p:spPr bwMode="auto">
            <a:xfrm>
              <a:off x="412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Text Box 30"/>
            <p:cNvSpPr txBox="1">
              <a:spLocks noChangeArrowheads="1"/>
            </p:cNvSpPr>
            <p:nvPr/>
          </p:nvSpPr>
          <p:spPr bwMode="auto">
            <a:xfrm>
              <a:off x="409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43" name="Rectangle 31"/>
            <p:cNvSpPr>
              <a:spLocks noChangeArrowheads="1"/>
            </p:cNvSpPr>
            <p:nvPr/>
          </p:nvSpPr>
          <p:spPr bwMode="auto">
            <a:xfrm>
              <a:off x="476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Text Box 32"/>
            <p:cNvSpPr txBox="1">
              <a:spLocks noChangeArrowheads="1"/>
            </p:cNvSpPr>
            <p:nvPr/>
          </p:nvSpPr>
          <p:spPr bwMode="auto">
            <a:xfrm>
              <a:off x="473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45" name="Rectangle 27"/>
            <p:cNvSpPr>
              <a:spLocks noChangeArrowheads="1"/>
            </p:cNvSpPr>
            <p:nvPr/>
          </p:nvSpPr>
          <p:spPr bwMode="auto">
            <a:xfrm>
              <a:off x="3360" y="2783"/>
              <a:ext cx="674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Text Box 28"/>
            <p:cNvSpPr txBox="1">
              <a:spLocks noChangeArrowheads="1"/>
            </p:cNvSpPr>
            <p:nvPr/>
          </p:nvSpPr>
          <p:spPr bwMode="auto">
            <a:xfrm>
              <a:off x="3312" y="2598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type</a:t>
              </a:r>
              <a:endParaRPr lang="en-US" dirty="0">
                <a:latin typeface="Courier New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23299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3300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23302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303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23304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305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3306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307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23308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309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3310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311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23312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313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23314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315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23316" name="Rectangle 20"/>
          <p:cNvSpPr>
            <a:spLocks noChangeArrowheads="1"/>
          </p:cNvSpPr>
          <p:nvPr/>
        </p:nvSpPr>
        <p:spPr bwMode="auto">
          <a:xfrm>
            <a:off x="1600200" y="43319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23317" name="Text Box 21"/>
          <p:cNvSpPr txBox="1">
            <a:spLocks noChangeArrowheads="1"/>
          </p:cNvSpPr>
          <p:nvPr/>
        </p:nvSpPr>
        <p:spPr bwMode="auto">
          <a:xfrm>
            <a:off x="1917700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3318" name="Text Box 22"/>
          <p:cNvSpPr txBox="1">
            <a:spLocks noChangeArrowheads="1"/>
          </p:cNvSpPr>
          <p:nvPr/>
        </p:nvSpPr>
        <p:spPr bwMode="auto">
          <a:xfrm>
            <a:off x="3530600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0</a:t>
            </a:r>
          </a:p>
        </p:txBody>
      </p:sp>
      <p:grpSp>
        <p:nvGrpSpPr>
          <p:cNvPr id="3" name="Group 23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23320" name="Rectangle 24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321" name="Rectangle 25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3322" name="Rectangle 26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323" name="Rectangle 27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23324" name="Oval 28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23325" name="AutoShape 29"/>
          <p:cNvCxnSpPr>
            <a:cxnSpLocks noChangeShapeType="1"/>
            <a:stCxn id="823324" idx="4"/>
            <a:endCxn id="823322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400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23326" name="Rectangle 30"/>
          <p:cNvSpPr>
            <a:spLocks noChangeArrowheads="1"/>
          </p:cNvSpPr>
          <p:nvPr/>
        </p:nvSpPr>
        <p:spPr bwMode="auto">
          <a:xfrm>
            <a:off x="1012825" y="1927225"/>
            <a:ext cx="14700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3327" name="Rectangle 31"/>
          <p:cNvSpPr>
            <a:spLocks noChangeArrowheads="1"/>
          </p:cNvSpPr>
          <p:nvPr/>
        </p:nvSpPr>
        <p:spPr bwMode="auto">
          <a:xfrm>
            <a:off x="1012825" y="2134205"/>
            <a:ext cx="13620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3328" name="Rectangle 32"/>
          <p:cNvSpPr>
            <a:spLocks noChangeArrowheads="1"/>
          </p:cNvSpPr>
          <p:nvPr/>
        </p:nvSpPr>
        <p:spPr bwMode="auto">
          <a:xfrm>
            <a:off x="1317625" y="2343755"/>
            <a:ext cx="31019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3329" name="Rectangle 33"/>
          <p:cNvSpPr>
            <a:spLocks noChangeArrowheads="1"/>
          </p:cNvSpPr>
          <p:nvPr/>
        </p:nvSpPr>
        <p:spPr bwMode="auto">
          <a:xfrm>
            <a:off x="1317625" y="2562830"/>
            <a:ext cx="33051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3330" name="Rectangle 34"/>
          <p:cNvSpPr>
            <a:spLocks noChangeArrowheads="1"/>
          </p:cNvSpPr>
          <p:nvPr/>
        </p:nvSpPr>
        <p:spPr bwMode="auto">
          <a:xfrm>
            <a:off x="1317626" y="2772380"/>
            <a:ext cx="2763308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3331" name="Rectangle 35"/>
          <p:cNvSpPr>
            <a:spLocks noChangeArrowheads="1"/>
          </p:cNvSpPr>
          <p:nvPr/>
        </p:nvSpPr>
        <p:spPr bwMode="auto">
          <a:xfrm>
            <a:off x="1317626" y="2981930"/>
            <a:ext cx="4398264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3332" name="Text Box 36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3333" name="Rectangle 37"/>
          <p:cNvSpPr>
            <a:spLocks noChangeArrowheads="1"/>
          </p:cNvSpPr>
          <p:nvPr/>
        </p:nvSpPr>
        <p:spPr bwMode="auto">
          <a:xfrm>
            <a:off x="5594350" y="433826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 dirty="0">
              <a:latin typeface="Courier New" charset="0"/>
            </a:endParaRPr>
          </a:p>
        </p:txBody>
      </p:sp>
      <p:sp>
        <p:nvSpPr>
          <p:cNvPr id="823334" name="Text Box 38"/>
          <p:cNvSpPr txBox="1">
            <a:spLocks noChangeArrowheads="1"/>
          </p:cNvSpPr>
          <p:nvPr/>
        </p:nvSpPr>
        <p:spPr bwMode="auto">
          <a:xfrm>
            <a:off x="4537075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3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23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3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23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3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23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3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23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3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3317" grpId="0"/>
      <p:bldP spid="823326" grpId="0" animBg="1"/>
      <p:bldP spid="823327" grpId="0" animBg="1"/>
      <p:bldP spid="823328" grpId="0" animBg="1"/>
      <p:bldP spid="823329" grpId="0" animBg="1"/>
      <p:bldP spid="823330" grpId="0" animBg="1"/>
      <p:bldP spid="823331" grpId="0" animBg="1"/>
      <p:bldP spid="823332" grpId="0"/>
      <p:bldP spid="823333" grpId="0"/>
      <p:bldP spid="82333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34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Tracing the Precedence Parser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25347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5348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25350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51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25352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53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5354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55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25356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57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5358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59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25360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61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25362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63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25364" name="Rectangle 20"/>
          <p:cNvSpPr>
            <a:spLocks noChangeArrowheads="1"/>
          </p:cNvSpPr>
          <p:nvPr/>
        </p:nvSpPr>
        <p:spPr bwMode="auto">
          <a:xfrm>
            <a:off x="1600200" y="43319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25365" name="Text Box 21"/>
          <p:cNvSpPr txBox="1">
            <a:spLocks noChangeArrowheads="1"/>
          </p:cNvSpPr>
          <p:nvPr/>
        </p:nvSpPr>
        <p:spPr bwMode="auto">
          <a:xfrm>
            <a:off x="3530600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0</a:t>
            </a:r>
          </a:p>
        </p:txBody>
      </p: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25367" name="Rectangle 23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68" name="Rectangle 24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5369" name="Rectangle 25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70" name="Rectangle 26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25371" name="Oval 27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25372" name="AutoShape 28"/>
          <p:cNvCxnSpPr>
            <a:cxnSpLocks noChangeShapeType="1"/>
            <a:stCxn id="825371" idx="4"/>
            <a:endCxn id="825369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400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25373" name="Rectangle 29"/>
          <p:cNvSpPr>
            <a:spLocks noChangeArrowheads="1"/>
          </p:cNvSpPr>
          <p:nvPr/>
        </p:nvSpPr>
        <p:spPr bwMode="auto">
          <a:xfrm>
            <a:off x="1317625" y="2985558"/>
            <a:ext cx="4398264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5374" name="Text Box 30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5375" name="Rectangle 31"/>
          <p:cNvSpPr>
            <a:spLocks noChangeArrowheads="1"/>
          </p:cNvSpPr>
          <p:nvPr/>
        </p:nvSpPr>
        <p:spPr bwMode="auto">
          <a:xfrm>
            <a:off x="5594350" y="433826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 dirty="0">
              <a:latin typeface="Courier New" charset="0"/>
            </a:endParaRPr>
          </a:p>
        </p:txBody>
      </p:sp>
      <p:sp>
        <p:nvSpPr>
          <p:cNvPr id="825376" name="Text Box 32"/>
          <p:cNvSpPr txBox="1">
            <a:spLocks noChangeArrowheads="1"/>
          </p:cNvSpPr>
          <p:nvPr/>
        </p:nvSpPr>
        <p:spPr bwMode="auto">
          <a:xfrm>
            <a:off x="4537075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1</a:t>
            </a:r>
          </a:p>
        </p:txBody>
      </p:sp>
      <p:grpSp>
        <p:nvGrpSpPr>
          <p:cNvPr id="4" name="Group 33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25378" name="Rectangle 34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79" name="Text Box 35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25380" name="Rectangle 36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81" name="Text Box 37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5382" name="Rectangle 38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83" name="Text Box 39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25384" name="Rectangle 40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85" name="Text Box 41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5386" name="Rectangle 42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87" name="Text Box 43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25388" name="Rectangle 44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89" name="Text Box 45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25390" name="Rectangle 46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391" name="Text Box 47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25392" name="Rectangle 48"/>
          <p:cNvSpPr>
            <a:spLocks noChangeArrowheads="1"/>
          </p:cNvSpPr>
          <p:nvPr/>
        </p:nvSpPr>
        <p:spPr bwMode="auto">
          <a:xfrm>
            <a:off x="1685925" y="46176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25393" name="Text Box 49"/>
          <p:cNvSpPr txBox="1">
            <a:spLocks noChangeArrowheads="1"/>
          </p:cNvSpPr>
          <p:nvPr/>
        </p:nvSpPr>
        <p:spPr bwMode="auto">
          <a:xfrm>
            <a:off x="2219325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5394" name="Text Box 50"/>
          <p:cNvSpPr txBox="1">
            <a:spLocks noChangeArrowheads="1"/>
          </p:cNvSpPr>
          <p:nvPr/>
        </p:nvSpPr>
        <p:spPr bwMode="auto">
          <a:xfrm>
            <a:off x="3616325" y="46170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1</a:t>
            </a:r>
          </a:p>
        </p:txBody>
      </p:sp>
      <p:sp>
        <p:nvSpPr>
          <p:cNvPr id="825395" name="Rectangle 51"/>
          <p:cNvSpPr>
            <a:spLocks noChangeArrowheads="1"/>
          </p:cNvSpPr>
          <p:nvPr/>
        </p:nvSpPr>
        <p:spPr bwMode="auto">
          <a:xfrm>
            <a:off x="1098550" y="1997075"/>
            <a:ext cx="361950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5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5392" grpId="0"/>
      <p:bldP spid="825393" grpId="0"/>
      <p:bldP spid="825394" grpId="0"/>
      <p:bldP spid="82539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3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Tracing the Precedence Parser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27395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7396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27398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399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27400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01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7402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03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27404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05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7406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07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27408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09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27410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11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27412" name="Rectangle 20"/>
          <p:cNvSpPr>
            <a:spLocks noChangeArrowheads="1"/>
          </p:cNvSpPr>
          <p:nvPr/>
        </p:nvSpPr>
        <p:spPr bwMode="auto">
          <a:xfrm>
            <a:off x="1600200" y="4365625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27413" name="Text Box 21"/>
          <p:cNvSpPr txBox="1">
            <a:spLocks noChangeArrowheads="1"/>
          </p:cNvSpPr>
          <p:nvPr/>
        </p:nvSpPr>
        <p:spPr bwMode="auto">
          <a:xfrm>
            <a:off x="1917700" y="445634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7414" name="Text Box 22"/>
          <p:cNvSpPr txBox="1">
            <a:spLocks noChangeArrowheads="1"/>
          </p:cNvSpPr>
          <p:nvPr/>
        </p:nvSpPr>
        <p:spPr bwMode="auto">
          <a:xfrm>
            <a:off x="3530600" y="4340830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0</a:t>
            </a:r>
          </a:p>
        </p:txBody>
      </p:sp>
      <p:grpSp>
        <p:nvGrpSpPr>
          <p:cNvPr id="3" name="Group 23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27416" name="Rectangle 24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17" name="Rectangle 25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7418" name="Rectangle 26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19" name="Rectangle 27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27420" name="Oval 28"/>
          <p:cNvSpPr>
            <a:spLocks noChangeArrowheads="1"/>
          </p:cNvSpPr>
          <p:nvPr/>
        </p:nvSpPr>
        <p:spPr bwMode="auto">
          <a:xfrm>
            <a:off x="6985000" y="4492625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27421" name="AutoShape 29"/>
          <p:cNvCxnSpPr>
            <a:cxnSpLocks noChangeShapeType="1"/>
            <a:stCxn id="827420" idx="4"/>
            <a:endCxn id="827418" idx="1"/>
          </p:cNvCxnSpPr>
          <p:nvPr/>
        </p:nvCxnSpPr>
        <p:spPr bwMode="auto">
          <a:xfrm rot="5400000">
            <a:off x="3439319" y="2497932"/>
            <a:ext cx="1514475" cy="5653087"/>
          </a:xfrm>
          <a:prstGeom prst="bentConnector4">
            <a:avLst>
              <a:gd name="adj1" fmla="val 50373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27422" name="Rectangle 30"/>
          <p:cNvSpPr>
            <a:spLocks noChangeArrowheads="1"/>
          </p:cNvSpPr>
          <p:nvPr/>
        </p:nvSpPr>
        <p:spPr bwMode="auto">
          <a:xfrm>
            <a:off x="1317625" y="3003550"/>
            <a:ext cx="46069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7423" name="Text Box 31"/>
          <p:cNvSpPr txBox="1">
            <a:spLocks noChangeArrowheads="1"/>
          </p:cNvSpPr>
          <p:nvPr/>
        </p:nvSpPr>
        <p:spPr bwMode="auto">
          <a:xfrm>
            <a:off x="2136775" y="445634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7424" name="Rectangle 32"/>
          <p:cNvSpPr>
            <a:spLocks noChangeArrowheads="1"/>
          </p:cNvSpPr>
          <p:nvPr/>
        </p:nvSpPr>
        <p:spPr bwMode="auto">
          <a:xfrm>
            <a:off x="5594350" y="4371975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27425" name="Text Box 33"/>
          <p:cNvSpPr txBox="1">
            <a:spLocks noChangeArrowheads="1"/>
          </p:cNvSpPr>
          <p:nvPr/>
        </p:nvSpPr>
        <p:spPr bwMode="auto">
          <a:xfrm>
            <a:off x="4537075" y="4316640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4" name="Group 34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27427" name="Rectangle 35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28" name="Text Box 36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27429" name="Rectangle 37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30" name="Text Box 38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7431" name="Rectangle 39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32" name="Text Box 40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27433" name="Rectangle 41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34" name="Text Box 42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7435" name="Rectangle 43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36" name="Text Box 44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27437" name="Rectangle 45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38" name="Text Box 46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27439" name="Rectangle 47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40" name="Text Box 48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27441" name="Rectangle 49"/>
          <p:cNvSpPr>
            <a:spLocks noChangeArrowheads="1"/>
          </p:cNvSpPr>
          <p:nvPr/>
        </p:nvSpPr>
        <p:spPr bwMode="auto">
          <a:xfrm>
            <a:off x="1098550" y="1997075"/>
            <a:ext cx="361950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7442" name="Rectangle 50"/>
          <p:cNvSpPr>
            <a:spLocks noChangeArrowheads="1"/>
          </p:cNvSpPr>
          <p:nvPr/>
        </p:nvSpPr>
        <p:spPr bwMode="auto">
          <a:xfrm>
            <a:off x="1685925" y="462023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</a:t>
            </a:r>
            <a:r>
              <a:rPr noProof="1" smtClean="0">
                <a:latin typeface="Courier New" charset="0"/>
              </a:rPr>
              <a:t>1</a:t>
            </a:r>
            <a:endParaRPr lang="en-US" dirty="0">
              <a:latin typeface="Courier New" charset="0"/>
            </a:endParaRPr>
          </a:p>
        </p:txBody>
      </p:sp>
      <p:sp>
        <p:nvSpPr>
          <p:cNvPr id="827443" name="Text Box 51"/>
          <p:cNvSpPr txBox="1">
            <a:spLocks noChangeArrowheads="1"/>
          </p:cNvSpPr>
          <p:nvPr/>
        </p:nvSpPr>
        <p:spPr bwMode="auto">
          <a:xfrm>
            <a:off x="2218265" y="473513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7444" name="Text Box 52"/>
          <p:cNvSpPr txBox="1">
            <a:spLocks noChangeArrowheads="1"/>
          </p:cNvSpPr>
          <p:nvPr/>
        </p:nvSpPr>
        <p:spPr bwMode="auto">
          <a:xfrm>
            <a:off x="3616325" y="4607530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 smtClean="0"/>
              <a:t>1</a:t>
            </a:r>
            <a:endParaRPr lang="en-US" sz="1600" b="0" dirty="0"/>
          </a:p>
        </p:txBody>
      </p:sp>
      <p:grpSp>
        <p:nvGrpSpPr>
          <p:cNvPr id="5" name="Group 24"/>
          <p:cNvGrpSpPr>
            <a:grpSpLocks/>
          </p:cNvGrpSpPr>
          <p:nvPr/>
        </p:nvGrpSpPr>
        <p:grpSpPr bwMode="auto">
          <a:xfrm>
            <a:off x="706360" y="1985736"/>
            <a:ext cx="8064500" cy="3384549"/>
            <a:chOff x="336" y="960"/>
            <a:chExt cx="5080" cy="2132"/>
          </a:xfrm>
        </p:grpSpPr>
        <p:sp>
          <p:nvSpPr>
            <p:cNvPr id="79" name="Rectangle 25"/>
            <p:cNvSpPr>
              <a:spLocks noChangeArrowheads="1"/>
            </p:cNvSpPr>
            <p:nvPr/>
          </p:nvSpPr>
          <p:spPr bwMode="auto">
            <a:xfrm>
              <a:off x="336" y="971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Text Box 26"/>
            <p:cNvSpPr txBox="1">
              <a:spLocks noChangeArrowheads="1"/>
            </p:cNvSpPr>
            <p:nvPr/>
          </p:nvSpPr>
          <p:spPr bwMode="auto">
            <a:xfrm>
              <a:off x="408" y="960"/>
              <a:ext cx="4905" cy="18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readT(TokenScanner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scanner)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string token =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TokenType</a:t>
              </a:r>
              <a:r>
                <a:rPr lang="en-US" dirty="0" smtClean="0">
                  <a:latin typeface="Courier New" charset="0"/>
                </a:rPr>
                <a:t> type = </a:t>
              </a:r>
              <a:r>
                <a:rPr lang="en-US" dirty="0" err="1" smtClean="0">
                  <a:latin typeface="Courier New" charset="0"/>
                </a:rPr>
                <a:t>scanner.getTokenType(token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WORD) return new </a:t>
              </a:r>
              <a:r>
                <a:rPr lang="en-US" dirty="0" err="1" smtClean="0">
                  <a:latin typeface="Courier New" charset="0"/>
                </a:rPr>
                <a:t>IdentifierExp(token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NUMBER) return new </a:t>
              </a:r>
              <a:r>
                <a:rPr lang="en-US" dirty="0" err="1" smtClean="0">
                  <a:latin typeface="Courier New" charset="0"/>
                </a:rPr>
                <a:t>ConstantExp(stringToInteger(token</a:t>
              </a:r>
              <a:r>
                <a:rPr lang="en-US" dirty="0" smtClean="0">
                  <a:latin typeface="Courier New" charset="0"/>
                </a:rPr>
                <a:t>));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(token != "(") </a:t>
              </a:r>
              <a:r>
                <a:rPr lang="en-US" dirty="0" err="1" smtClean="0">
                  <a:latin typeface="Courier New" charset="0"/>
                </a:rPr>
                <a:t>error("Illegal</a:t>
              </a:r>
              <a:r>
                <a:rPr lang="en-US" dirty="0" smtClean="0">
                  <a:latin typeface="Courier New" charset="0"/>
                </a:rPr>
                <a:t> term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Expression *exp =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0);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 != ")") 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</a:t>
              </a:r>
              <a:r>
                <a:rPr lang="en-US" dirty="0" err="1" smtClean="0">
                  <a:latin typeface="Courier New" charset="0"/>
                </a:rPr>
                <a:t>error("Unbalanced</a:t>
              </a:r>
              <a:r>
                <a:rPr lang="en-US" dirty="0" smtClean="0">
                  <a:latin typeface="Courier New" charset="0"/>
                </a:rPr>
                <a:t> parentheses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return exp;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1" name="Rectangle 27"/>
            <p:cNvSpPr>
              <a:spLocks noChangeArrowheads="1"/>
            </p:cNvSpPr>
            <p:nvPr/>
          </p:nvSpPr>
          <p:spPr bwMode="auto">
            <a:xfrm>
              <a:off x="2124" y="2784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Text Box 28"/>
            <p:cNvSpPr txBox="1">
              <a:spLocks noChangeArrowheads="1"/>
            </p:cNvSpPr>
            <p:nvPr/>
          </p:nvSpPr>
          <p:spPr bwMode="auto">
            <a:xfrm>
              <a:off x="2074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" name="Rectangle 29"/>
            <p:cNvSpPr>
              <a:spLocks noChangeArrowheads="1"/>
            </p:cNvSpPr>
            <p:nvPr/>
          </p:nvSpPr>
          <p:spPr bwMode="auto">
            <a:xfrm>
              <a:off x="412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Text Box 30"/>
            <p:cNvSpPr txBox="1">
              <a:spLocks noChangeArrowheads="1"/>
            </p:cNvSpPr>
            <p:nvPr/>
          </p:nvSpPr>
          <p:spPr bwMode="auto">
            <a:xfrm>
              <a:off x="409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" name="Rectangle 31"/>
            <p:cNvSpPr>
              <a:spLocks noChangeArrowheads="1"/>
            </p:cNvSpPr>
            <p:nvPr/>
          </p:nvSpPr>
          <p:spPr bwMode="auto">
            <a:xfrm>
              <a:off x="476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Text Box 32"/>
            <p:cNvSpPr txBox="1">
              <a:spLocks noChangeArrowheads="1"/>
            </p:cNvSpPr>
            <p:nvPr/>
          </p:nvSpPr>
          <p:spPr bwMode="auto">
            <a:xfrm>
              <a:off x="473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7" name="Rectangle 27"/>
            <p:cNvSpPr>
              <a:spLocks noChangeArrowheads="1"/>
            </p:cNvSpPr>
            <p:nvPr/>
          </p:nvSpPr>
          <p:spPr bwMode="auto">
            <a:xfrm>
              <a:off x="3360" y="2783"/>
              <a:ext cx="674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Text Box 28"/>
            <p:cNvSpPr txBox="1">
              <a:spLocks noChangeArrowheads="1"/>
            </p:cNvSpPr>
            <p:nvPr/>
          </p:nvSpPr>
          <p:spPr bwMode="auto">
            <a:xfrm>
              <a:off x="3312" y="2598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type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27454" name="Rectangle 62"/>
          <p:cNvSpPr>
            <a:spLocks noChangeArrowheads="1"/>
          </p:cNvSpPr>
          <p:nvPr/>
        </p:nvSpPr>
        <p:spPr bwMode="auto">
          <a:xfrm>
            <a:off x="3557210" y="4900235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27455" name="Text Box 63"/>
          <p:cNvSpPr txBox="1">
            <a:spLocks noChangeArrowheads="1"/>
          </p:cNvSpPr>
          <p:nvPr/>
        </p:nvSpPr>
        <p:spPr bwMode="auto">
          <a:xfrm>
            <a:off x="4100135" y="501514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7457" name="Rectangle 65"/>
          <p:cNvSpPr>
            <a:spLocks noChangeArrowheads="1"/>
          </p:cNvSpPr>
          <p:nvPr/>
        </p:nvSpPr>
        <p:spPr bwMode="auto">
          <a:xfrm>
            <a:off x="1165225" y="2298855"/>
            <a:ext cx="38449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7458" name="Rectangle 66"/>
          <p:cNvSpPr>
            <a:spLocks noChangeArrowheads="1"/>
          </p:cNvSpPr>
          <p:nvPr/>
        </p:nvSpPr>
        <p:spPr bwMode="auto">
          <a:xfrm>
            <a:off x="1165225" y="2764664"/>
            <a:ext cx="5468112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7459" name="Rectangle 67"/>
          <p:cNvSpPr>
            <a:spLocks noChangeArrowheads="1"/>
          </p:cNvSpPr>
          <p:nvPr/>
        </p:nvSpPr>
        <p:spPr bwMode="auto">
          <a:xfrm>
            <a:off x="1165225" y="3008835"/>
            <a:ext cx="726948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7461" name="Text Box 69"/>
          <p:cNvSpPr txBox="1">
            <a:spLocks noChangeArrowheads="1"/>
          </p:cNvSpPr>
          <p:nvPr/>
        </p:nvSpPr>
        <p:spPr bwMode="auto">
          <a:xfrm>
            <a:off x="4306510" y="501514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7462" name="Rectangle 70"/>
          <p:cNvSpPr>
            <a:spLocks noChangeArrowheads="1"/>
          </p:cNvSpPr>
          <p:nvPr/>
        </p:nvSpPr>
        <p:spPr bwMode="auto">
          <a:xfrm>
            <a:off x="6697663" y="4909760"/>
            <a:ext cx="8699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2</a:t>
            </a:r>
            <a:endParaRPr lang="en-US" dirty="0">
              <a:latin typeface="Courier New" charset="0"/>
            </a:endParaRPr>
          </a:p>
        </p:txBody>
      </p:sp>
      <p:sp>
        <p:nvSpPr>
          <p:cNvPr id="89" name="Rectangle 65"/>
          <p:cNvSpPr>
            <a:spLocks noChangeArrowheads="1"/>
          </p:cNvSpPr>
          <p:nvPr/>
        </p:nvSpPr>
        <p:spPr bwMode="auto">
          <a:xfrm>
            <a:off x="1165225" y="2535920"/>
            <a:ext cx="4928616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Rectangle 70"/>
          <p:cNvSpPr>
            <a:spLocks noChangeArrowheads="1"/>
          </p:cNvSpPr>
          <p:nvPr/>
        </p:nvSpPr>
        <p:spPr bwMode="auto">
          <a:xfrm>
            <a:off x="5515429" y="4913085"/>
            <a:ext cx="1057426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noProof="1" smtClean="0">
                <a:latin typeface="Courier New" charset="0"/>
              </a:rPr>
              <a:t>NUMBER</a:t>
            </a:r>
            <a:endParaRPr lang="en-US" dirty="0">
              <a:latin typeface="Courier New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7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27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7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27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7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7441" grpId="0" animBg="1"/>
      <p:bldP spid="827454" grpId="0"/>
      <p:bldP spid="827455" grpId="0"/>
      <p:bldP spid="827455" grpId="1"/>
      <p:bldP spid="827457" grpId="0" animBg="1"/>
      <p:bldP spid="827457" grpId="1" animBg="1"/>
      <p:bldP spid="827458" grpId="0" animBg="1"/>
      <p:bldP spid="827459" grpId="0" animBg="1"/>
      <p:bldP spid="827461" grpId="0"/>
      <p:bldP spid="827462" grpId="0"/>
      <p:bldP spid="89" grpId="0" animBg="1"/>
      <p:bldP spid="89" grpId="1" animBg="1"/>
      <p:bldP spid="90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4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29443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9444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29446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47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29448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49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9450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51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29452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53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9454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55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29456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57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29458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59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29460" name="Rectangle 20"/>
          <p:cNvSpPr>
            <a:spLocks noChangeArrowheads="1"/>
          </p:cNvSpPr>
          <p:nvPr/>
        </p:nvSpPr>
        <p:spPr bwMode="auto">
          <a:xfrm>
            <a:off x="1600200" y="4365625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29461" name="Text Box 21"/>
          <p:cNvSpPr txBox="1">
            <a:spLocks noChangeArrowheads="1"/>
          </p:cNvSpPr>
          <p:nvPr/>
        </p:nvSpPr>
        <p:spPr bwMode="auto">
          <a:xfrm>
            <a:off x="1917700" y="445634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9462" name="Text Box 22"/>
          <p:cNvSpPr txBox="1">
            <a:spLocks noChangeArrowheads="1"/>
          </p:cNvSpPr>
          <p:nvPr/>
        </p:nvSpPr>
        <p:spPr bwMode="auto">
          <a:xfrm>
            <a:off x="3530600" y="4316640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grpSp>
        <p:nvGrpSpPr>
          <p:cNvPr id="3" name="Group 23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29464" name="Rectangle 24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65" name="Rectangle 25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9466" name="Rectangle 26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67" name="Rectangle 27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29468" name="Oval 28"/>
          <p:cNvSpPr>
            <a:spLocks noChangeArrowheads="1"/>
          </p:cNvSpPr>
          <p:nvPr/>
        </p:nvSpPr>
        <p:spPr bwMode="auto">
          <a:xfrm>
            <a:off x="6985000" y="4492625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29469" name="AutoShape 29"/>
          <p:cNvCxnSpPr>
            <a:cxnSpLocks noChangeShapeType="1"/>
            <a:stCxn id="829468" idx="4"/>
            <a:endCxn id="829466" idx="1"/>
          </p:cNvCxnSpPr>
          <p:nvPr/>
        </p:nvCxnSpPr>
        <p:spPr bwMode="auto">
          <a:xfrm rot="5400000">
            <a:off x="3439319" y="2497932"/>
            <a:ext cx="1514475" cy="5653087"/>
          </a:xfrm>
          <a:prstGeom prst="bentConnector4">
            <a:avLst>
              <a:gd name="adj1" fmla="val 49574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29471" name="Text Box 31"/>
          <p:cNvSpPr txBox="1">
            <a:spLocks noChangeArrowheads="1"/>
          </p:cNvSpPr>
          <p:nvPr/>
        </p:nvSpPr>
        <p:spPr bwMode="auto">
          <a:xfrm>
            <a:off x="2136775" y="445634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9472" name="Rectangle 32"/>
          <p:cNvSpPr>
            <a:spLocks noChangeArrowheads="1"/>
          </p:cNvSpPr>
          <p:nvPr/>
        </p:nvSpPr>
        <p:spPr bwMode="auto">
          <a:xfrm>
            <a:off x="5594350" y="4371975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29473" name="Text Box 33"/>
          <p:cNvSpPr txBox="1">
            <a:spLocks noChangeArrowheads="1"/>
          </p:cNvSpPr>
          <p:nvPr/>
        </p:nvSpPr>
        <p:spPr bwMode="auto">
          <a:xfrm>
            <a:off x="4537075" y="4316640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4" name="Group 34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29475" name="Rectangle 35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76" name="Text Box 36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29477" name="Rectangle 37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78" name="Text Box 38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9479" name="Rectangle 39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80" name="Text Box 40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29481" name="Rectangle 41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82" name="Text Box 42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29483" name="Rectangle 43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84" name="Text Box 44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29485" name="Rectangle 45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86" name="Text Box 46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29487" name="Rectangle 47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488" name="Text Box 48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29489" name="Rectangle 49"/>
          <p:cNvSpPr>
            <a:spLocks noChangeArrowheads="1"/>
          </p:cNvSpPr>
          <p:nvPr/>
        </p:nvSpPr>
        <p:spPr bwMode="auto">
          <a:xfrm>
            <a:off x="1685925" y="4608135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29490" name="Text Box 50"/>
          <p:cNvSpPr txBox="1">
            <a:spLocks noChangeArrowheads="1"/>
          </p:cNvSpPr>
          <p:nvPr/>
        </p:nvSpPr>
        <p:spPr bwMode="auto">
          <a:xfrm>
            <a:off x="2438400" y="472304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29491" name="Text Box 51"/>
          <p:cNvSpPr txBox="1">
            <a:spLocks noChangeArrowheads="1"/>
          </p:cNvSpPr>
          <p:nvPr/>
        </p:nvSpPr>
        <p:spPr bwMode="auto">
          <a:xfrm>
            <a:off x="3616325" y="4583340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5" name="Group 24"/>
          <p:cNvGrpSpPr>
            <a:grpSpLocks/>
          </p:cNvGrpSpPr>
          <p:nvPr/>
        </p:nvGrpSpPr>
        <p:grpSpPr bwMode="auto">
          <a:xfrm>
            <a:off x="706360" y="1985736"/>
            <a:ext cx="8064500" cy="3384549"/>
            <a:chOff x="336" y="960"/>
            <a:chExt cx="5080" cy="2132"/>
          </a:xfrm>
        </p:grpSpPr>
        <p:sp>
          <p:nvSpPr>
            <p:cNvPr id="67" name="Rectangle 25"/>
            <p:cNvSpPr>
              <a:spLocks noChangeArrowheads="1"/>
            </p:cNvSpPr>
            <p:nvPr/>
          </p:nvSpPr>
          <p:spPr bwMode="auto">
            <a:xfrm>
              <a:off x="336" y="971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Text Box 26"/>
            <p:cNvSpPr txBox="1">
              <a:spLocks noChangeArrowheads="1"/>
            </p:cNvSpPr>
            <p:nvPr/>
          </p:nvSpPr>
          <p:spPr bwMode="auto">
            <a:xfrm>
              <a:off x="408" y="960"/>
              <a:ext cx="4905" cy="18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readT(TokenScanner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scanner)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string token =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TokenType</a:t>
              </a:r>
              <a:r>
                <a:rPr lang="en-US" dirty="0" smtClean="0">
                  <a:latin typeface="Courier New" charset="0"/>
                </a:rPr>
                <a:t> type = </a:t>
              </a:r>
              <a:r>
                <a:rPr lang="en-US" dirty="0" err="1" smtClean="0">
                  <a:latin typeface="Courier New" charset="0"/>
                </a:rPr>
                <a:t>scanner.getTokenType(token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WORD) return new </a:t>
              </a:r>
              <a:r>
                <a:rPr lang="en-US" dirty="0" err="1" smtClean="0">
                  <a:latin typeface="Courier New" charset="0"/>
                </a:rPr>
                <a:t>IdentifierExp(token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NUMBER) return new </a:t>
              </a:r>
              <a:r>
                <a:rPr lang="en-US" dirty="0" err="1" smtClean="0">
                  <a:latin typeface="Courier New" charset="0"/>
                </a:rPr>
                <a:t>ConstantExp(stringToInteger(token</a:t>
              </a:r>
              <a:r>
                <a:rPr lang="en-US" dirty="0" smtClean="0">
                  <a:latin typeface="Courier New" charset="0"/>
                </a:rPr>
                <a:t>));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(token != "(") </a:t>
              </a:r>
              <a:r>
                <a:rPr lang="en-US" dirty="0" err="1" smtClean="0">
                  <a:latin typeface="Courier New" charset="0"/>
                </a:rPr>
                <a:t>error("Illegal</a:t>
              </a:r>
              <a:r>
                <a:rPr lang="en-US" dirty="0" smtClean="0">
                  <a:latin typeface="Courier New" charset="0"/>
                </a:rPr>
                <a:t> term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Expression *exp =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0);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 != ")") 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</a:t>
              </a:r>
              <a:r>
                <a:rPr lang="en-US" dirty="0" err="1" smtClean="0">
                  <a:latin typeface="Courier New" charset="0"/>
                </a:rPr>
                <a:t>error("Unbalanced</a:t>
              </a:r>
              <a:r>
                <a:rPr lang="en-US" dirty="0" smtClean="0">
                  <a:latin typeface="Courier New" charset="0"/>
                </a:rPr>
                <a:t> parentheses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return exp;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69" name="Rectangle 27"/>
            <p:cNvSpPr>
              <a:spLocks noChangeArrowheads="1"/>
            </p:cNvSpPr>
            <p:nvPr/>
          </p:nvSpPr>
          <p:spPr bwMode="auto">
            <a:xfrm>
              <a:off x="2124" y="2784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Text Box 28"/>
            <p:cNvSpPr txBox="1">
              <a:spLocks noChangeArrowheads="1"/>
            </p:cNvSpPr>
            <p:nvPr/>
          </p:nvSpPr>
          <p:spPr bwMode="auto">
            <a:xfrm>
              <a:off x="2074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71" name="Rectangle 29"/>
            <p:cNvSpPr>
              <a:spLocks noChangeArrowheads="1"/>
            </p:cNvSpPr>
            <p:nvPr/>
          </p:nvSpPr>
          <p:spPr bwMode="auto">
            <a:xfrm>
              <a:off x="412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Text Box 30"/>
            <p:cNvSpPr txBox="1">
              <a:spLocks noChangeArrowheads="1"/>
            </p:cNvSpPr>
            <p:nvPr/>
          </p:nvSpPr>
          <p:spPr bwMode="auto">
            <a:xfrm>
              <a:off x="409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73" name="Rectangle 31"/>
            <p:cNvSpPr>
              <a:spLocks noChangeArrowheads="1"/>
            </p:cNvSpPr>
            <p:nvPr/>
          </p:nvSpPr>
          <p:spPr bwMode="auto">
            <a:xfrm>
              <a:off x="476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Text Box 32"/>
            <p:cNvSpPr txBox="1">
              <a:spLocks noChangeArrowheads="1"/>
            </p:cNvSpPr>
            <p:nvPr/>
          </p:nvSpPr>
          <p:spPr bwMode="auto">
            <a:xfrm>
              <a:off x="473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75" name="Rectangle 27"/>
            <p:cNvSpPr>
              <a:spLocks noChangeArrowheads="1"/>
            </p:cNvSpPr>
            <p:nvPr/>
          </p:nvSpPr>
          <p:spPr bwMode="auto">
            <a:xfrm>
              <a:off x="3360" y="2783"/>
              <a:ext cx="674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Text Box 28"/>
            <p:cNvSpPr txBox="1">
              <a:spLocks noChangeArrowheads="1"/>
            </p:cNvSpPr>
            <p:nvPr/>
          </p:nvSpPr>
          <p:spPr bwMode="auto">
            <a:xfrm>
              <a:off x="3312" y="2598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type</a:t>
              </a:r>
              <a:endParaRPr lang="en-US" dirty="0">
                <a:latin typeface="Courier New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49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31491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1492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31494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495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1496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497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1498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499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1500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01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1502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03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1504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05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1506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07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1508" name="Rectangle 20"/>
          <p:cNvSpPr>
            <a:spLocks noChangeArrowheads="1"/>
          </p:cNvSpPr>
          <p:nvPr/>
        </p:nvSpPr>
        <p:spPr bwMode="auto">
          <a:xfrm>
            <a:off x="1600200" y="43319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1509" name="Text Box 21"/>
          <p:cNvSpPr txBox="1">
            <a:spLocks noChangeArrowheads="1"/>
          </p:cNvSpPr>
          <p:nvPr/>
        </p:nvSpPr>
        <p:spPr bwMode="auto">
          <a:xfrm>
            <a:off x="3530600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31511" name="Rectangle 23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12" name="Rectangle 24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1513" name="Rectangle 25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14" name="Rectangle 26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31515" name="Oval 27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31516" name="AutoShape 28"/>
          <p:cNvCxnSpPr>
            <a:cxnSpLocks noChangeShapeType="1"/>
            <a:stCxn id="831515" idx="4"/>
            <a:endCxn id="831513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400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31517" name="Rectangle 29"/>
          <p:cNvSpPr>
            <a:spLocks noChangeArrowheads="1"/>
          </p:cNvSpPr>
          <p:nvPr/>
        </p:nvSpPr>
        <p:spPr bwMode="auto">
          <a:xfrm>
            <a:off x="1317625" y="2994025"/>
            <a:ext cx="46069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1518" name="Text Box 30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1519" name="Rectangle 31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31520" name="Text Box 32"/>
          <p:cNvSpPr txBox="1">
            <a:spLocks noChangeArrowheads="1"/>
          </p:cNvSpPr>
          <p:nvPr/>
        </p:nvSpPr>
        <p:spPr bwMode="auto">
          <a:xfrm>
            <a:off x="4537075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4" name="Group 33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31522" name="Rectangle 34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23" name="Text Box 35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1524" name="Rectangle 36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25" name="Text Box 37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1526" name="Rectangle 38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27" name="Text Box 39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1528" name="Rectangle 40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29" name="Text Box 41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1530" name="Rectangle 42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31" name="Text Box 43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1532" name="Rectangle 44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33" name="Text Box 45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1534" name="Rectangle 46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35" name="Text Box 47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1536" name="Rectangle 48"/>
          <p:cNvSpPr>
            <a:spLocks noChangeArrowheads="1"/>
          </p:cNvSpPr>
          <p:nvPr/>
        </p:nvSpPr>
        <p:spPr bwMode="auto">
          <a:xfrm>
            <a:off x="1685925" y="46176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1537" name="Text Box 49"/>
          <p:cNvSpPr txBox="1">
            <a:spLocks noChangeArrowheads="1"/>
          </p:cNvSpPr>
          <p:nvPr/>
        </p:nvSpPr>
        <p:spPr bwMode="auto">
          <a:xfrm>
            <a:off x="24384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1538" name="Text Box 50"/>
          <p:cNvSpPr txBox="1">
            <a:spLocks noChangeArrowheads="1"/>
          </p:cNvSpPr>
          <p:nvPr/>
        </p:nvSpPr>
        <p:spPr bwMode="auto">
          <a:xfrm>
            <a:off x="3616325" y="46170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1</a:t>
            </a:r>
          </a:p>
        </p:txBody>
      </p:sp>
      <p:grpSp>
        <p:nvGrpSpPr>
          <p:cNvPr id="5" name="Group 51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31540" name="Rectangle 52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41" name="Rectangle 53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1542" name="Rectangle 54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543" name="Rectangle 55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31544" name="Oval 56"/>
          <p:cNvSpPr>
            <a:spLocks noChangeArrowheads="1"/>
          </p:cNvSpPr>
          <p:nvPr/>
        </p:nvSpPr>
        <p:spPr bwMode="auto">
          <a:xfrm>
            <a:off x="7086600" y="4775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31545" name="AutoShape 57"/>
          <p:cNvCxnSpPr>
            <a:cxnSpLocks noChangeShapeType="1"/>
            <a:stCxn id="831544" idx="4"/>
            <a:endCxn id="831542" idx="1"/>
          </p:cNvCxnSpPr>
          <p:nvPr/>
        </p:nvCxnSpPr>
        <p:spPr bwMode="auto">
          <a:xfrm rot="5400000">
            <a:off x="4826000" y="3783013"/>
            <a:ext cx="1231900" cy="3365500"/>
          </a:xfrm>
          <a:prstGeom prst="bentConnector4">
            <a:avLst>
              <a:gd name="adj1" fmla="val 54406"/>
              <a:gd name="adj2" fmla="val 10679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31546" name="Rectangle 58"/>
          <p:cNvSpPr>
            <a:spLocks noChangeArrowheads="1"/>
          </p:cNvSpPr>
          <p:nvPr/>
        </p:nvSpPr>
        <p:spPr bwMode="auto">
          <a:xfrm>
            <a:off x="1089025" y="2200275"/>
            <a:ext cx="14700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1547" name="Rectangle 59"/>
          <p:cNvSpPr>
            <a:spLocks noChangeArrowheads="1"/>
          </p:cNvSpPr>
          <p:nvPr/>
        </p:nvSpPr>
        <p:spPr bwMode="auto">
          <a:xfrm>
            <a:off x="1089025" y="2407255"/>
            <a:ext cx="13620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1548" name="Rectangle 60"/>
          <p:cNvSpPr>
            <a:spLocks noChangeArrowheads="1"/>
          </p:cNvSpPr>
          <p:nvPr/>
        </p:nvSpPr>
        <p:spPr bwMode="auto">
          <a:xfrm>
            <a:off x="1393825" y="2616805"/>
            <a:ext cx="31019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1549" name="Rectangle 61"/>
          <p:cNvSpPr>
            <a:spLocks noChangeArrowheads="1"/>
          </p:cNvSpPr>
          <p:nvPr/>
        </p:nvSpPr>
        <p:spPr bwMode="auto">
          <a:xfrm>
            <a:off x="1393825" y="2835880"/>
            <a:ext cx="3322108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1550" name="Rectangle 62"/>
          <p:cNvSpPr>
            <a:spLocks noChangeArrowheads="1"/>
          </p:cNvSpPr>
          <p:nvPr/>
        </p:nvSpPr>
        <p:spPr bwMode="auto">
          <a:xfrm>
            <a:off x="1393826" y="3045430"/>
            <a:ext cx="2763308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1551" name="Text Box 63"/>
          <p:cNvSpPr txBox="1">
            <a:spLocks noChangeArrowheads="1"/>
          </p:cNvSpPr>
          <p:nvPr/>
        </p:nvSpPr>
        <p:spPr bwMode="auto">
          <a:xfrm>
            <a:off x="26416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1552" name="Text Box 64"/>
          <p:cNvSpPr txBox="1">
            <a:spLocks noChangeArrowheads="1"/>
          </p:cNvSpPr>
          <p:nvPr/>
        </p:nvSpPr>
        <p:spPr bwMode="auto">
          <a:xfrm>
            <a:off x="4625975" y="46170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3</a:t>
            </a:r>
          </a:p>
        </p:txBody>
      </p:sp>
      <p:sp>
        <p:nvSpPr>
          <p:cNvPr id="831553" name="Rectangle 65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*</a:t>
            </a:r>
            <a:endParaRPr lang="en-US">
              <a:latin typeface="Courier New" charset="0"/>
            </a:endParaRPr>
          </a:p>
        </p:txBody>
      </p:sp>
      <p:sp>
        <p:nvSpPr>
          <p:cNvPr id="831554" name="Rectangle 66"/>
          <p:cNvSpPr>
            <a:spLocks noChangeArrowheads="1"/>
          </p:cNvSpPr>
          <p:nvPr/>
        </p:nvSpPr>
        <p:spPr bwMode="auto">
          <a:xfrm>
            <a:off x="1393825" y="3274030"/>
            <a:ext cx="43973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1537" grpId="0"/>
      <p:bldP spid="831546" grpId="0" animBg="1"/>
      <p:bldP spid="831547" grpId="0" animBg="1"/>
      <p:bldP spid="831548" grpId="0" animBg="1"/>
      <p:bldP spid="831549" grpId="0" animBg="1"/>
      <p:bldP spid="831550" grpId="0" animBg="1"/>
      <p:bldP spid="831551" grpId="0" build="p" autoUpdateAnimBg="0"/>
      <p:bldP spid="831552" grpId="0" build="p" autoUpdateAnimBg="0"/>
      <p:bldP spid="831553" grpId="0"/>
      <p:bldP spid="83155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Differences between Java and C++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76195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151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In Java, defining a subclass method automatically overrides the definition of that method in its </a:t>
            </a:r>
            <a:r>
              <a:rPr lang="en-US" sz="2400" b="0" dirty="0" err="1" smtClean="0">
                <a:solidFill>
                  <a:srgbClr val="000000"/>
                </a:solidFill>
              </a:rPr>
              <a:t>superclass</a:t>
            </a:r>
            <a:r>
              <a:rPr lang="en-US" sz="2400" b="0" dirty="0" smtClean="0">
                <a:solidFill>
                  <a:srgbClr val="000000"/>
                </a:solidFill>
              </a:rPr>
              <a:t>.  In C++, you have to explicitly allow for overriding by marking the method prototype with the keyword </a:t>
            </a:r>
            <a:r>
              <a:rPr lang="en-US" sz="2000" dirty="0" smtClean="0">
                <a:solidFill>
                  <a:srgbClr val="000000"/>
                </a:solidFill>
                <a:latin typeface="Courier New" charset="0"/>
              </a:rPr>
              <a:t>virtual</a:t>
            </a:r>
            <a:r>
              <a:rPr lang="en-US" sz="2400" b="0" dirty="0" smtClean="0">
                <a:solidFill>
                  <a:srgbClr val="000000"/>
                </a:solidFill>
              </a:rPr>
              <a:t>.</a:t>
            </a:r>
            <a:endParaRPr lang="en-US" sz="2400" b="0" dirty="0">
              <a:solidFill>
                <a:srgbClr val="000000"/>
              </a:solidFill>
            </a:endParaRP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482600" y="2667001"/>
            <a:ext cx="8232775" cy="1676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In Java, all objects are allocated dynamically on the heap.  In C++, objects live either on the heap or on the stack.  Heap objects are created using the keyword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new</a:t>
            </a:r>
            <a:r>
              <a:rPr lang="en-US" sz="2400" b="0" dirty="0" smtClean="0">
                <a:solidFill>
                  <a:srgbClr val="000000"/>
                </a:solidFill>
              </a:rPr>
              <a:t> and are referred to by their address.  Stack objects take a fixed amount of space determined by the number and size of the instance variables.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481390" y="4397834"/>
            <a:ext cx="8232775" cy="2002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In Java, it is always legal to assign an object of a subclass to a variable declared to be its </a:t>
            </a:r>
            <a:r>
              <a:rPr lang="en-US" sz="2400" b="0" dirty="0" err="1" smtClean="0">
                <a:solidFill>
                  <a:srgbClr val="000000"/>
                </a:solidFill>
              </a:rPr>
              <a:t>superclass</a:t>
            </a:r>
            <a:r>
              <a:rPr lang="en-US" sz="2400" b="0" dirty="0" smtClean="0">
                <a:solidFill>
                  <a:srgbClr val="000000"/>
                </a:solidFill>
              </a:rPr>
              <a:t>.  While that operation is technically legal in C++, it rarely does what you want, because C++ throws away any fields in the assigned object that don’t fit into the </a:t>
            </a:r>
            <a:r>
              <a:rPr lang="en-US" sz="2400" b="0" dirty="0" err="1" smtClean="0">
                <a:solidFill>
                  <a:srgbClr val="000000"/>
                </a:solidFill>
              </a:rPr>
              <a:t>superclass</a:t>
            </a:r>
            <a:r>
              <a:rPr lang="en-US" sz="2400" b="0" dirty="0" smtClean="0">
                <a:solidFill>
                  <a:srgbClr val="000000"/>
                </a:solidFill>
              </a:rPr>
              <a:t>.  This behavior is called </a:t>
            </a:r>
            <a:r>
              <a:rPr lang="en-US" sz="2400" i="1" dirty="0" smtClean="0">
                <a:solidFill>
                  <a:srgbClr val="000000"/>
                </a:solidFill>
              </a:rPr>
              <a:t>slicing</a:t>
            </a:r>
            <a:r>
              <a:rPr lang="en-US" sz="2400" b="0" i="1" dirty="0" smtClean="0">
                <a:solidFill>
                  <a:srgbClr val="000000"/>
                </a:solidFill>
              </a:rPr>
              <a:t>.</a:t>
            </a:r>
            <a:r>
              <a:rPr lang="en-US" sz="2400" b="0" dirty="0" smtClean="0">
                <a:solidFill>
                  <a:srgbClr val="000000"/>
                </a:solidFill>
              </a:rPr>
              <a:t>  By contrast, it is always legal to assign </a:t>
            </a:r>
            <a:r>
              <a:rPr lang="en-US" sz="2400" b="0" i="1" dirty="0" smtClean="0">
                <a:solidFill>
                  <a:srgbClr val="000000"/>
                </a:solidFill>
              </a:rPr>
              <a:t>pointers</a:t>
            </a:r>
            <a:r>
              <a:rPr lang="en-US" sz="2400" b="0" dirty="0" smtClean="0">
                <a:solidFill>
                  <a:srgbClr val="000000"/>
                </a:solidFill>
              </a:rPr>
              <a:t> to objects.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Tracing the Precedence Parser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33539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3540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33542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43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3544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45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3546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47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3548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49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3550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51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3552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53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3554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55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3556" name="Rectangle 20"/>
          <p:cNvSpPr>
            <a:spLocks noChangeArrowheads="1"/>
          </p:cNvSpPr>
          <p:nvPr/>
        </p:nvSpPr>
        <p:spPr bwMode="auto">
          <a:xfrm>
            <a:off x="1600200" y="435610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grpSp>
        <p:nvGrpSpPr>
          <p:cNvPr id="3" name="Group 21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33558" name="Rectangle 22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59" name="Rectangle 23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3560" name="Rectangle 24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61" name="Rectangle 25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33562" name="Oval 26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33563" name="AutoShape 27"/>
          <p:cNvCxnSpPr>
            <a:cxnSpLocks noChangeShapeType="1"/>
            <a:stCxn id="833562" idx="4"/>
            <a:endCxn id="833560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409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33564" name="Rectangle 28"/>
          <p:cNvSpPr>
            <a:spLocks noChangeArrowheads="1"/>
          </p:cNvSpPr>
          <p:nvPr/>
        </p:nvSpPr>
        <p:spPr bwMode="auto">
          <a:xfrm>
            <a:off x="1317625" y="2994025"/>
            <a:ext cx="46069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3565" name="Text Box 29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3566" name="Rectangle 30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grpSp>
        <p:nvGrpSpPr>
          <p:cNvPr id="4" name="Group 31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33568" name="Rectangle 32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69" name="Text Box 33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3570" name="Rectangle 34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71" name="Text Box 35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3572" name="Rectangle 36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73" name="Text Box 37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3574" name="Rectangle 38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75" name="Text Box 39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3576" name="Rectangle 40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77" name="Text Box 41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3578" name="Rectangle 42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79" name="Text Box 43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3580" name="Rectangle 44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81" name="Text Box 45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3582" name="Rectangle 46"/>
          <p:cNvSpPr>
            <a:spLocks noChangeArrowheads="1"/>
          </p:cNvSpPr>
          <p:nvPr/>
        </p:nvSpPr>
        <p:spPr bwMode="auto">
          <a:xfrm>
            <a:off x="1685925" y="46176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3583" name="Text Box 47"/>
          <p:cNvSpPr txBox="1">
            <a:spLocks noChangeArrowheads="1"/>
          </p:cNvSpPr>
          <p:nvPr/>
        </p:nvSpPr>
        <p:spPr bwMode="auto">
          <a:xfrm>
            <a:off x="3616325" y="46170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5" name="Group 48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33585" name="Rectangle 49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86" name="Rectangle 50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3587" name="Rectangle 51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588" name="Rectangle 52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33589" name="Oval 53"/>
          <p:cNvSpPr>
            <a:spLocks noChangeArrowheads="1"/>
          </p:cNvSpPr>
          <p:nvPr/>
        </p:nvSpPr>
        <p:spPr bwMode="auto">
          <a:xfrm>
            <a:off x="7086600" y="4775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33590" name="AutoShape 54"/>
          <p:cNvCxnSpPr>
            <a:cxnSpLocks noChangeShapeType="1"/>
            <a:stCxn id="833589" idx="4"/>
            <a:endCxn id="833587" idx="1"/>
          </p:cNvCxnSpPr>
          <p:nvPr/>
        </p:nvCxnSpPr>
        <p:spPr bwMode="auto">
          <a:xfrm rot="5400000">
            <a:off x="4826000" y="3783013"/>
            <a:ext cx="1231900" cy="3365500"/>
          </a:xfrm>
          <a:prstGeom prst="bentConnector4">
            <a:avLst>
              <a:gd name="adj1" fmla="val 50479"/>
              <a:gd name="adj2" fmla="val 10679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33591" name="Text Box 55"/>
          <p:cNvSpPr txBox="1">
            <a:spLocks noChangeArrowheads="1"/>
          </p:cNvSpPr>
          <p:nvPr/>
        </p:nvSpPr>
        <p:spPr bwMode="auto">
          <a:xfrm>
            <a:off x="26416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3592" name="Text Box 56"/>
          <p:cNvSpPr txBox="1">
            <a:spLocks noChangeArrowheads="1"/>
          </p:cNvSpPr>
          <p:nvPr/>
        </p:nvSpPr>
        <p:spPr bwMode="auto">
          <a:xfrm>
            <a:off x="4625975" y="46170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 smtClean="0"/>
              <a:t>3</a:t>
            </a:r>
            <a:endParaRPr lang="en-US" sz="1600" b="0" dirty="0"/>
          </a:p>
        </p:txBody>
      </p:sp>
      <p:sp>
        <p:nvSpPr>
          <p:cNvPr id="833593" name="Rectangle 57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*</a:t>
            </a:r>
            <a:endParaRPr lang="en-US">
              <a:latin typeface="Courier New" charset="0"/>
            </a:endParaRPr>
          </a:p>
        </p:txBody>
      </p:sp>
      <p:sp>
        <p:nvSpPr>
          <p:cNvPr id="833594" name="Rectangle 58"/>
          <p:cNvSpPr>
            <a:spLocks noChangeArrowheads="1"/>
          </p:cNvSpPr>
          <p:nvPr/>
        </p:nvSpPr>
        <p:spPr bwMode="auto">
          <a:xfrm>
            <a:off x="1393825" y="3277658"/>
            <a:ext cx="4398264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3596" name="Oval 60"/>
          <p:cNvSpPr>
            <a:spLocks noChangeArrowheads="1"/>
          </p:cNvSpPr>
          <p:nvPr/>
        </p:nvSpPr>
        <p:spPr bwMode="auto">
          <a:xfrm>
            <a:off x="7073900" y="47625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3597" name="Rectangle 61"/>
          <p:cNvSpPr>
            <a:spLocks noChangeArrowheads="1"/>
          </p:cNvSpPr>
          <p:nvPr/>
        </p:nvSpPr>
        <p:spPr bwMode="auto">
          <a:xfrm>
            <a:off x="5683250" y="46418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grpSp>
        <p:nvGrpSpPr>
          <p:cNvPr id="6" name="Group 62"/>
          <p:cNvGrpSpPr>
            <a:grpSpLocks/>
          </p:cNvGrpSpPr>
          <p:nvPr/>
        </p:nvGrpSpPr>
        <p:grpSpPr bwMode="auto">
          <a:xfrm>
            <a:off x="708025" y="1987550"/>
            <a:ext cx="8089900" cy="3384549"/>
            <a:chOff x="336" y="896"/>
            <a:chExt cx="5096" cy="2132"/>
          </a:xfrm>
        </p:grpSpPr>
        <p:sp>
          <p:nvSpPr>
            <p:cNvPr id="833599" name="Rectangle 63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600" name="Text Box 64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3601" name="Rectangle 65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602" name="Text Box 66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3603" name="Rectangle 67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604" name="Text Box 68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3605" name="Rectangle 69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606" name="Text Box 70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3607" name="Rectangle 71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608" name="Text Box 72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3609" name="Rectangle 73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610" name="Text Box 74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3611" name="Rectangle 75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612" name="Text Box 76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3613" name="Rectangle 77"/>
          <p:cNvSpPr>
            <a:spLocks noChangeArrowheads="1"/>
          </p:cNvSpPr>
          <p:nvPr/>
        </p:nvSpPr>
        <p:spPr bwMode="auto">
          <a:xfrm>
            <a:off x="1774825" y="48970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3614" name="Text Box 78"/>
          <p:cNvSpPr txBox="1">
            <a:spLocks noChangeArrowheads="1"/>
          </p:cNvSpPr>
          <p:nvPr/>
        </p:nvSpPr>
        <p:spPr bwMode="auto">
          <a:xfrm>
            <a:off x="2730500" y="50119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3615" name="Text Box 79"/>
          <p:cNvSpPr txBox="1">
            <a:spLocks noChangeArrowheads="1"/>
          </p:cNvSpPr>
          <p:nvPr/>
        </p:nvSpPr>
        <p:spPr bwMode="auto">
          <a:xfrm>
            <a:off x="3705225" y="48964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3</a:t>
            </a:r>
          </a:p>
        </p:txBody>
      </p:sp>
      <p:sp>
        <p:nvSpPr>
          <p:cNvPr id="833616" name="Rectangle 80"/>
          <p:cNvSpPr>
            <a:spLocks noChangeArrowheads="1"/>
          </p:cNvSpPr>
          <p:nvPr/>
        </p:nvSpPr>
        <p:spPr bwMode="auto">
          <a:xfrm>
            <a:off x="1187450" y="2276475"/>
            <a:ext cx="361950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3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3613" grpId="0"/>
      <p:bldP spid="833614" grpId="0"/>
      <p:bldP spid="833615" grpId="0"/>
      <p:bldP spid="83361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35587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5588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35590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591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5592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593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5594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595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5596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597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5598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599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5600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01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5602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03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5604" name="Rectangle 20"/>
          <p:cNvSpPr>
            <a:spLocks noChangeArrowheads="1"/>
          </p:cNvSpPr>
          <p:nvPr/>
        </p:nvSpPr>
        <p:spPr bwMode="auto">
          <a:xfrm>
            <a:off x="1600200" y="435610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5605" name="Text Box 21"/>
          <p:cNvSpPr txBox="1">
            <a:spLocks noChangeArrowheads="1"/>
          </p:cNvSpPr>
          <p:nvPr/>
        </p:nvSpPr>
        <p:spPr bwMode="auto">
          <a:xfrm>
            <a:off x="3530600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35607" name="Rectangle 23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08" name="Rectangle 24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5609" name="Rectangle 25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10" name="Rectangle 26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35611" name="Oval 27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35612" name="AutoShape 28"/>
          <p:cNvCxnSpPr>
            <a:cxnSpLocks noChangeShapeType="1"/>
            <a:stCxn id="835611" idx="4"/>
            <a:endCxn id="835609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409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35613" name="Rectangle 29"/>
          <p:cNvSpPr>
            <a:spLocks noChangeArrowheads="1"/>
          </p:cNvSpPr>
          <p:nvPr/>
        </p:nvSpPr>
        <p:spPr bwMode="auto">
          <a:xfrm>
            <a:off x="1317625" y="2994025"/>
            <a:ext cx="46069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5614" name="Text Box 30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5615" name="Rectangle 31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35616" name="Text Box 32"/>
          <p:cNvSpPr txBox="1">
            <a:spLocks noChangeArrowheads="1"/>
          </p:cNvSpPr>
          <p:nvPr/>
        </p:nvSpPr>
        <p:spPr bwMode="auto">
          <a:xfrm>
            <a:off x="4537075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4" name="Group 33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35618" name="Rectangle 34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19" name="Text Box 35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5620" name="Rectangle 36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21" name="Text Box 37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5622" name="Rectangle 38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23" name="Text Box 39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5624" name="Rectangle 40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25" name="Text Box 41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5626" name="Rectangle 42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27" name="Text Box 43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5628" name="Rectangle 44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29" name="Text Box 45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5630" name="Rectangle 46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31" name="Text Box 47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5632" name="Rectangle 48"/>
          <p:cNvSpPr>
            <a:spLocks noChangeArrowheads="1"/>
          </p:cNvSpPr>
          <p:nvPr/>
        </p:nvSpPr>
        <p:spPr bwMode="auto">
          <a:xfrm>
            <a:off x="1685925" y="464185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5633" name="Text Box 49"/>
          <p:cNvSpPr txBox="1">
            <a:spLocks noChangeArrowheads="1"/>
          </p:cNvSpPr>
          <p:nvPr/>
        </p:nvSpPr>
        <p:spPr bwMode="auto">
          <a:xfrm>
            <a:off x="361632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5" name="Group 50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35635" name="Rectangle 51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36" name="Rectangle 52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5637" name="Rectangle 53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38" name="Rectangle 54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35639" name="Oval 55"/>
          <p:cNvSpPr>
            <a:spLocks noChangeArrowheads="1"/>
          </p:cNvSpPr>
          <p:nvPr/>
        </p:nvSpPr>
        <p:spPr bwMode="auto">
          <a:xfrm>
            <a:off x="7086600" y="4775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35640" name="AutoShape 56"/>
          <p:cNvCxnSpPr>
            <a:cxnSpLocks noChangeShapeType="1"/>
            <a:stCxn id="835639" idx="4"/>
            <a:endCxn id="835637" idx="1"/>
          </p:cNvCxnSpPr>
          <p:nvPr/>
        </p:nvCxnSpPr>
        <p:spPr bwMode="auto">
          <a:xfrm rot="5400000">
            <a:off x="4826000" y="3783013"/>
            <a:ext cx="1231900" cy="3365500"/>
          </a:xfrm>
          <a:prstGeom prst="bentConnector4">
            <a:avLst>
              <a:gd name="adj1" fmla="val 50479"/>
              <a:gd name="adj2" fmla="val 10679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35641" name="Text Box 57"/>
          <p:cNvSpPr txBox="1">
            <a:spLocks noChangeArrowheads="1"/>
          </p:cNvSpPr>
          <p:nvPr/>
        </p:nvSpPr>
        <p:spPr bwMode="auto">
          <a:xfrm>
            <a:off x="26416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5642" name="Text Box 58"/>
          <p:cNvSpPr txBox="1">
            <a:spLocks noChangeArrowheads="1"/>
          </p:cNvSpPr>
          <p:nvPr/>
        </p:nvSpPr>
        <p:spPr bwMode="auto">
          <a:xfrm>
            <a:off x="462597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2</a:t>
            </a:r>
          </a:p>
        </p:txBody>
      </p:sp>
      <p:sp>
        <p:nvSpPr>
          <p:cNvPr id="835643" name="Rectangle 59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*</a:t>
            </a:r>
            <a:endParaRPr lang="en-US">
              <a:latin typeface="Courier New" charset="0"/>
            </a:endParaRPr>
          </a:p>
        </p:txBody>
      </p:sp>
      <p:sp>
        <p:nvSpPr>
          <p:cNvPr id="835644" name="Rectangle 60"/>
          <p:cNvSpPr>
            <a:spLocks noChangeArrowheads="1"/>
          </p:cNvSpPr>
          <p:nvPr/>
        </p:nvSpPr>
        <p:spPr bwMode="auto">
          <a:xfrm>
            <a:off x="1393825" y="3286125"/>
            <a:ext cx="46069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5645" name="Rectangle 61"/>
          <p:cNvSpPr>
            <a:spLocks noChangeArrowheads="1"/>
          </p:cNvSpPr>
          <p:nvPr/>
        </p:nvSpPr>
        <p:spPr bwMode="auto">
          <a:xfrm>
            <a:off x="1689100" y="463550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5646" name="Text Box 62"/>
          <p:cNvSpPr txBox="1">
            <a:spLocks noChangeArrowheads="1"/>
          </p:cNvSpPr>
          <p:nvPr/>
        </p:nvSpPr>
        <p:spPr bwMode="auto">
          <a:xfrm>
            <a:off x="3619500" y="45865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sp>
        <p:nvSpPr>
          <p:cNvPr id="835647" name="Oval 63"/>
          <p:cNvSpPr>
            <a:spLocks noChangeArrowheads="1"/>
          </p:cNvSpPr>
          <p:nvPr/>
        </p:nvSpPr>
        <p:spPr bwMode="auto">
          <a:xfrm>
            <a:off x="7073900" y="47625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5648" name="Rectangle 64"/>
          <p:cNvSpPr>
            <a:spLocks noChangeArrowheads="1"/>
          </p:cNvSpPr>
          <p:nvPr/>
        </p:nvSpPr>
        <p:spPr bwMode="auto">
          <a:xfrm>
            <a:off x="5683250" y="46418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35649" name="Text Box 65"/>
          <p:cNvSpPr txBox="1">
            <a:spLocks noChangeArrowheads="1"/>
          </p:cNvSpPr>
          <p:nvPr/>
        </p:nvSpPr>
        <p:spPr bwMode="auto">
          <a:xfrm>
            <a:off x="4625975" y="45865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6" name="Group 66"/>
          <p:cNvGrpSpPr>
            <a:grpSpLocks/>
          </p:cNvGrpSpPr>
          <p:nvPr/>
        </p:nvGrpSpPr>
        <p:grpSpPr bwMode="auto">
          <a:xfrm>
            <a:off x="708025" y="1987550"/>
            <a:ext cx="8089900" cy="3384549"/>
            <a:chOff x="336" y="896"/>
            <a:chExt cx="5096" cy="2132"/>
          </a:xfrm>
        </p:grpSpPr>
        <p:sp>
          <p:nvSpPr>
            <p:cNvPr id="835651" name="Rectangle 67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52" name="Text Box 68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5653" name="Rectangle 69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54" name="Text Box 70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5655" name="Rectangle 71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56" name="Text Box 72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5657" name="Rectangle 73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58" name="Text Box 74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5659" name="Rectangle 75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60" name="Text Box 76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5661" name="Rectangle 77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62" name="Text Box 78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5663" name="Rectangle 79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664" name="Text Box 80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5665" name="Rectangle 81"/>
          <p:cNvSpPr>
            <a:spLocks noChangeArrowheads="1"/>
          </p:cNvSpPr>
          <p:nvPr/>
        </p:nvSpPr>
        <p:spPr bwMode="auto">
          <a:xfrm>
            <a:off x="1774825" y="48970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5666" name="Text Box 82"/>
          <p:cNvSpPr txBox="1">
            <a:spLocks noChangeArrowheads="1"/>
          </p:cNvSpPr>
          <p:nvPr/>
        </p:nvSpPr>
        <p:spPr bwMode="auto">
          <a:xfrm>
            <a:off x="2730500" y="50119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5667" name="Text Box 83"/>
          <p:cNvSpPr txBox="1">
            <a:spLocks noChangeArrowheads="1"/>
          </p:cNvSpPr>
          <p:nvPr/>
        </p:nvSpPr>
        <p:spPr bwMode="auto">
          <a:xfrm>
            <a:off x="3705225" y="48722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3</a:t>
            </a:r>
          </a:p>
        </p:txBody>
      </p:sp>
      <p:grpSp>
        <p:nvGrpSpPr>
          <p:cNvPr id="7" name="Group 24"/>
          <p:cNvGrpSpPr>
            <a:grpSpLocks/>
          </p:cNvGrpSpPr>
          <p:nvPr/>
        </p:nvGrpSpPr>
        <p:grpSpPr bwMode="auto">
          <a:xfrm>
            <a:off x="803120" y="2278441"/>
            <a:ext cx="8064500" cy="3384549"/>
            <a:chOff x="336" y="960"/>
            <a:chExt cx="5080" cy="2132"/>
          </a:xfrm>
        </p:grpSpPr>
        <p:sp>
          <p:nvSpPr>
            <p:cNvPr id="112" name="Rectangle 25"/>
            <p:cNvSpPr>
              <a:spLocks noChangeArrowheads="1"/>
            </p:cNvSpPr>
            <p:nvPr/>
          </p:nvSpPr>
          <p:spPr bwMode="auto">
            <a:xfrm>
              <a:off x="336" y="971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Text Box 26"/>
            <p:cNvSpPr txBox="1">
              <a:spLocks noChangeArrowheads="1"/>
            </p:cNvSpPr>
            <p:nvPr/>
          </p:nvSpPr>
          <p:spPr bwMode="auto">
            <a:xfrm>
              <a:off x="408" y="960"/>
              <a:ext cx="4905" cy="18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readT(TokenScanner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scanner)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string token =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TokenType</a:t>
              </a:r>
              <a:r>
                <a:rPr lang="en-US" dirty="0" smtClean="0">
                  <a:latin typeface="Courier New" charset="0"/>
                </a:rPr>
                <a:t> type = </a:t>
              </a:r>
              <a:r>
                <a:rPr lang="en-US" dirty="0" err="1" smtClean="0">
                  <a:latin typeface="Courier New" charset="0"/>
                </a:rPr>
                <a:t>scanner.getTokenType(token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WORD) return new </a:t>
              </a:r>
              <a:r>
                <a:rPr lang="en-US" dirty="0" err="1" smtClean="0">
                  <a:latin typeface="Courier New" charset="0"/>
                </a:rPr>
                <a:t>IdentifierExp(token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NUMBER) return new </a:t>
              </a:r>
              <a:r>
                <a:rPr lang="en-US" dirty="0" err="1" smtClean="0">
                  <a:latin typeface="Courier New" charset="0"/>
                </a:rPr>
                <a:t>ConstantExp(stringToInteger(token</a:t>
              </a:r>
              <a:r>
                <a:rPr lang="en-US" dirty="0" smtClean="0">
                  <a:latin typeface="Courier New" charset="0"/>
                </a:rPr>
                <a:t>));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(token != "(") </a:t>
              </a:r>
              <a:r>
                <a:rPr lang="en-US" dirty="0" err="1" smtClean="0">
                  <a:latin typeface="Courier New" charset="0"/>
                </a:rPr>
                <a:t>error("Illegal</a:t>
              </a:r>
              <a:r>
                <a:rPr lang="en-US" dirty="0" smtClean="0">
                  <a:latin typeface="Courier New" charset="0"/>
                </a:rPr>
                <a:t> term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Expression *exp =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0);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 != ")") 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</a:t>
              </a:r>
              <a:r>
                <a:rPr lang="en-US" dirty="0" err="1" smtClean="0">
                  <a:latin typeface="Courier New" charset="0"/>
                </a:rPr>
                <a:t>error("Unbalanced</a:t>
              </a:r>
              <a:r>
                <a:rPr lang="en-US" dirty="0" smtClean="0">
                  <a:latin typeface="Courier New" charset="0"/>
                </a:rPr>
                <a:t> parentheses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return exp;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114" name="Rectangle 27"/>
            <p:cNvSpPr>
              <a:spLocks noChangeArrowheads="1"/>
            </p:cNvSpPr>
            <p:nvPr/>
          </p:nvSpPr>
          <p:spPr bwMode="auto">
            <a:xfrm>
              <a:off x="2124" y="2784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Text Box 28"/>
            <p:cNvSpPr txBox="1">
              <a:spLocks noChangeArrowheads="1"/>
            </p:cNvSpPr>
            <p:nvPr/>
          </p:nvSpPr>
          <p:spPr bwMode="auto">
            <a:xfrm>
              <a:off x="2074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116" name="Rectangle 29"/>
            <p:cNvSpPr>
              <a:spLocks noChangeArrowheads="1"/>
            </p:cNvSpPr>
            <p:nvPr/>
          </p:nvSpPr>
          <p:spPr bwMode="auto">
            <a:xfrm>
              <a:off x="412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Text Box 30"/>
            <p:cNvSpPr txBox="1">
              <a:spLocks noChangeArrowheads="1"/>
            </p:cNvSpPr>
            <p:nvPr/>
          </p:nvSpPr>
          <p:spPr bwMode="auto">
            <a:xfrm>
              <a:off x="409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118" name="Rectangle 31"/>
            <p:cNvSpPr>
              <a:spLocks noChangeArrowheads="1"/>
            </p:cNvSpPr>
            <p:nvPr/>
          </p:nvSpPr>
          <p:spPr bwMode="auto">
            <a:xfrm>
              <a:off x="476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Text Box 32"/>
            <p:cNvSpPr txBox="1">
              <a:spLocks noChangeArrowheads="1"/>
            </p:cNvSpPr>
            <p:nvPr/>
          </p:nvSpPr>
          <p:spPr bwMode="auto">
            <a:xfrm>
              <a:off x="473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120" name="Rectangle 27"/>
            <p:cNvSpPr>
              <a:spLocks noChangeArrowheads="1"/>
            </p:cNvSpPr>
            <p:nvPr/>
          </p:nvSpPr>
          <p:spPr bwMode="auto">
            <a:xfrm>
              <a:off x="3360" y="2783"/>
              <a:ext cx="674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Text Box 28"/>
            <p:cNvSpPr txBox="1">
              <a:spLocks noChangeArrowheads="1"/>
            </p:cNvSpPr>
            <p:nvPr/>
          </p:nvSpPr>
          <p:spPr bwMode="auto">
            <a:xfrm>
              <a:off x="3312" y="2598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type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35678" name="Rectangle 94"/>
          <p:cNvSpPr>
            <a:spLocks noChangeArrowheads="1"/>
          </p:cNvSpPr>
          <p:nvPr/>
        </p:nvSpPr>
        <p:spPr bwMode="auto">
          <a:xfrm>
            <a:off x="3681790" y="5192335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5679" name="Text Box 95"/>
          <p:cNvSpPr txBox="1">
            <a:spLocks noChangeArrowheads="1"/>
          </p:cNvSpPr>
          <p:nvPr/>
        </p:nvSpPr>
        <p:spPr bwMode="auto">
          <a:xfrm>
            <a:off x="4643815" y="530724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5680" name="Rectangle 96"/>
          <p:cNvSpPr>
            <a:spLocks noChangeArrowheads="1"/>
          </p:cNvSpPr>
          <p:nvPr/>
        </p:nvSpPr>
        <p:spPr bwMode="auto">
          <a:xfrm>
            <a:off x="1282700" y="2598962"/>
            <a:ext cx="382270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5681" name="Rectangle 97"/>
          <p:cNvSpPr>
            <a:spLocks noChangeArrowheads="1"/>
          </p:cNvSpPr>
          <p:nvPr/>
        </p:nvSpPr>
        <p:spPr bwMode="auto">
          <a:xfrm>
            <a:off x="1282700" y="2830433"/>
            <a:ext cx="4919472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5682" name="Rectangle 98"/>
          <p:cNvSpPr>
            <a:spLocks noChangeArrowheads="1"/>
          </p:cNvSpPr>
          <p:nvPr/>
        </p:nvSpPr>
        <p:spPr bwMode="auto">
          <a:xfrm>
            <a:off x="1282700" y="3065231"/>
            <a:ext cx="544068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5686" name="Text Box 102"/>
          <p:cNvSpPr txBox="1">
            <a:spLocks noChangeArrowheads="1"/>
          </p:cNvSpPr>
          <p:nvPr/>
        </p:nvSpPr>
        <p:spPr bwMode="auto">
          <a:xfrm>
            <a:off x="4862890" y="530724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5687" name="Rectangle 103"/>
          <p:cNvSpPr>
            <a:spLocks noChangeArrowheads="1"/>
          </p:cNvSpPr>
          <p:nvPr/>
        </p:nvSpPr>
        <p:spPr bwMode="auto">
          <a:xfrm>
            <a:off x="6815138" y="5201860"/>
            <a:ext cx="8699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n</a:t>
            </a:r>
            <a:endParaRPr lang="en-US" dirty="0">
              <a:latin typeface="Courier New" charset="0"/>
            </a:endParaRPr>
          </a:p>
        </p:txBody>
      </p:sp>
      <p:sp>
        <p:nvSpPr>
          <p:cNvPr id="122" name="Rectangle 103"/>
          <p:cNvSpPr>
            <a:spLocks noChangeArrowheads="1"/>
          </p:cNvSpPr>
          <p:nvPr/>
        </p:nvSpPr>
        <p:spPr bwMode="auto">
          <a:xfrm>
            <a:off x="5600095" y="5205790"/>
            <a:ext cx="106105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noProof="1" smtClean="0">
                <a:latin typeface="Courier New" charset="0"/>
              </a:rPr>
              <a:t>WORD</a:t>
            </a:r>
            <a:endParaRPr lang="en-US" dirty="0">
              <a:latin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5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5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5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5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5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5678" grpId="0"/>
      <p:bldP spid="835679" grpId="0"/>
      <p:bldP spid="835679" grpId="1"/>
      <p:bldP spid="835680" grpId="0" animBg="1"/>
      <p:bldP spid="835681" grpId="0" animBg="1"/>
      <p:bldP spid="835682" grpId="0" animBg="1"/>
      <p:bldP spid="835686" grpId="0"/>
      <p:bldP spid="835687" grpId="0"/>
      <p:bldP spid="12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63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37635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7636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37638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39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7640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41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7642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43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7644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45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7646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47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7648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49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7650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51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7652" name="Rectangle 20"/>
          <p:cNvSpPr>
            <a:spLocks noChangeArrowheads="1"/>
          </p:cNvSpPr>
          <p:nvPr/>
        </p:nvSpPr>
        <p:spPr bwMode="auto">
          <a:xfrm>
            <a:off x="1600200" y="435610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7653" name="Text Box 21"/>
          <p:cNvSpPr txBox="1">
            <a:spLocks noChangeArrowheads="1"/>
          </p:cNvSpPr>
          <p:nvPr/>
        </p:nvSpPr>
        <p:spPr bwMode="auto">
          <a:xfrm>
            <a:off x="3530600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37655" name="Rectangle 23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56" name="Rectangle 24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7657" name="Rectangle 25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58" name="Rectangle 26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37659" name="Oval 27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37660" name="AutoShape 28"/>
          <p:cNvCxnSpPr>
            <a:cxnSpLocks noChangeShapeType="1"/>
            <a:stCxn id="837659" idx="4"/>
            <a:endCxn id="837657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44060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37661" name="Text Box 29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7662" name="Rectangle 30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37663" name="Text Box 31"/>
          <p:cNvSpPr txBox="1">
            <a:spLocks noChangeArrowheads="1"/>
          </p:cNvSpPr>
          <p:nvPr/>
        </p:nvSpPr>
        <p:spPr bwMode="auto">
          <a:xfrm>
            <a:off x="4537075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4" name="Group 32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37665" name="Rectangle 33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66" name="Text Box 34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7667" name="Rectangle 35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68" name="Text Box 36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7669" name="Rectangle 37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70" name="Text Box 38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7671" name="Rectangle 39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72" name="Text Box 40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7673" name="Rectangle 41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74" name="Text Box 42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7675" name="Rectangle 43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76" name="Text Box 44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7677" name="Rectangle 45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78" name="Text Box 46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7679" name="Rectangle 47"/>
          <p:cNvSpPr>
            <a:spLocks noChangeArrowheads="1"/>
          </p:cNvSpPr>
          <p:nvPr/>
        </p:nvSpPr>
        <p:spPr bwMode="auto">
          <a:xfrm>
            <a:off x="1685925" y="464185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7680" name="Text Box 48"/>
          <p:cNvSpPr txBox="1">
            <a:spLocks noChangeArrowheads="1"/>
          </p:cNvSpPr>
          <p:nvPr/>
        </p:nvSpPr>
        <p:spPr bwMode="auto">
          <a:xfrm>
            <a:off x="361632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5" name="Group 49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37682" name="Rectangle 50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83" name="Rectangle 51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7684" name="Rectangle 52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85" name="Rectangle 53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37686" name="Oval 54"/>
          <p:cNvSpPr>
            <a:spLocks noChangeArrowheads="1"/>
          </p:cNvSpPr>
          <p:nvPr/>
        </p:nvSpPr>
        <p:spPr bwMode="auto">
          <a:xfrm>
            <a:off x="7086600" y="4775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37687" name="AutoShape 55"/>
          <p:cNvCxnSpPr>
            <a:cxnSpLocks noChangeShapeType="1"/>
            <a:stCxn id="837686" idx="4"/>
            <a:endCxn id="837684" idx="1"/>
          </p:cNvCxnSpPr>
          <p:nvPr/>
        </p:nvCxnSpPr>
        <p:spPr bwMode="auto">
          <a:xfrm rot="5400000">
            <a:off x="4826000" y="3783013"/>
            <a:ext cx="1231900" cy="3365500"/>
          </a:xfrm>
          <a:prstGeom prst="bentConnector4">
            <a:avLst>
              <a:gd name="adj1" fmla="val 50479"/>
              <a:gd name="adj2" fmla="val 10679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37688" name="Text Box 56"/>
          <p:cNvSpPr txBox="1">
            <a:spLocks noChangeArrowheads="1"/>
          </p:cNvSpPr>
          <p:nvPr/>
        </p:nvSpPr>
        <p:spPr bwMode="auto">
          <a:xfrm>
            <a:off x="26416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7689" name="Text Box 57"/>
          <p:cNvSpPr txBox="1">
            <a:spLocks noChangeArrowheads="1"/>
          </p:cNvSpPr>
          <p:nvPr/>
        </p:nvSpPr>
        <p:spPr bwMode="auto">
          <a:xfrm>
            <a:off x="462597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2</a:t>
            </a:r>
          </a:p>
        </p:txBody>
      </p:sp>
      <p:sp>
        <p:nvSpPr>
          <p:cNvPr id="837690" name="Rectangle 58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*</a:t>
            </a:r>
            <a:endParaRPr lang="en-US">
              <a:latin typeface="Courier New" charset="0"/>
            </a:endParaRPr>
          </a:p>
        </p:txBody>
      </p:sp>
      <p:sp>
        <p:nvSpPr>
          <p:cNvPr id="837691" name="Rectangle 59"/>
          <p:cNvSpPr>
            <a:spLocks noChangeArrowheads="1"/>
          </p:cNvSpPr>
          <p:nvPr/>
        </p:nvSpPr>
        <p:spPr bwMode="auto">
          <a:xfrm>
            <a:off x="1689100" y="463550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7692" name="Text Box 60"/>
          <p:cNvSpPr txBox="1">
            <a:spLocks noChangeArrowheads="1"/>
          </p:cNvSpPr>
          <p:nvPr/>
        </p:nvSpPr>
        <p:spPr bwMode="auto">
          <a:xfrm>
            <a:off x="3619500" y="45865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sp>
        <p:nvSpPr>
          <p:cNvPr id="837693" name="Oval 61"/>
          <p:cNvSpPr>
            <a:spLocks noChangeArrowheads="1"/>
          </p:cNvSpPr>
          <p:nvPr/>
        </p:nvSpPr>
        <p:spPr bwMode="auto">
          <a:xfrm>
            <a:off x="7073900" y="47625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7694" name="Rectangle 62"/>
          <p:cNvSpPr>
            <a:spLocks noChangeArrowheads="1"/>
          </p:cNvSpPr>
          <p:nvPr/>
        </p:nvSpPr>
        <p:spPr bwMode="auto">
          <a:xfrm>
            <a:off x="5683250" y="46418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37695" name="Text Box 63"/>
          <p:cNvSpPr txBox="1">
            <a:spLocks noChangeArrowheads="1"/>
          </p:cNvSpPr>
          <p:nvPr/>
        </p:nvSpPr>
        <p:spPr bwMode="auto">
          <a:xfrm>
            <a:off x="4625975" y="45865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6" name="Group 64"/>
          <p:cNvGrpSpPr>
            <a:grpSpLocks/>
          </p:cNvGrpSpPr>
          <p:nvPr/>
        </p:nvGrpSpPr>
        <p:grpSpPr bwMode="auto">
          <a:xfrm>
            <a:off x="708025" y="1987550"/>
            <a:ext cx="8089900" cy="3384549"/>
            <a:chOff x="336" y="896"/>
            <a:chExt cx="5096" cy="2132"/>
          </a:xfrm>
        </p:grpSpPr>
        <p:sp>
          <p:nvSpPr>
            <p:cNvPr id="837697" name="Rectangle 65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698" name="Text Box 66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7699" name="Rectangle 67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700" name="Text Box 68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7701" name="Rectangle 69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702" name="Text Box 70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7703" name="Rectangle 71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704" name="Text Box 72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7705" name="Rectangle 73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706" name="Text Box 74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7707" name="Rectangle 75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708" name="Text Box 76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7709" name="Rectangle 77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710" name="Text Box 78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7711" name="Rectangle 79"/>
          <p:cNvSpPr>
            <a:spLocks noChangeArrowheads="1"/>
          </p:cNvSpPr>
          <p:nvPr/>
        </p:nvSpPr>
        <p:spPr bwMode="auto">
          <a:xfrm>
            <a:off x="1774825" y="48970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7712" name="Text Box 80"/>
          <p:cNvSpPr txBox="1">
            <a:spLocks noChangeArrowheads="1"/>
          </p:cNvSpPr>
          <p:nvPr/>
        </p:nvSpPr>
        <p:spPr bwMode="auto">
          <a:xfrm>
            <a:off x="2730500" y="50119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7713" name="Text Box 81"/>
          <p:cNvSpPr txBox="1">
            <a:spLocks noChangeArrowheads="1"/>
          </p:cNvSpPr>
          <p:nvPr/>
        </p:nvSpPr>
        <p:spPr bwMode="auto">
          <a:xfrm>
            <a:off x="3705225" y="48722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3</a:t>
            </a:r>
          </a:p>
        </p:txBody>
      </p:sp>
      <p:grpSp>
        <p:nvGrpSpPr>
          <p:cNvPr id="7" name="Group 24"/>
          <p:cNvGrpSpPr>
            <a:grpSpLocks/>
          </p:cNvGrpSpPr>
          <p:nvPr/>
        </p:nvGrpSpPr>
        <p:grpSpPr bwMode="auto">
          <a:xfrm>
            <a:off x="803120" y="2278441"/>
            <a:ext cx="8064500" cy="3384549"/>
            <a:chOff x="336" y="960"/>
            <a:chExt cx="5080" cy="2132"/>
          </a:xfrm>
        </p:grpSpPr>
        <p:sp>
          <p:nvSpPr>
            <p:cNvPr id="97" name="Rectangle 25"/>
            <p:cNvSpPr>
              <a:spLocks noChangeArrowheads="1"/>
            </p:cNvSpPr>
            <p:nvPr/>
          </p:nvSpPr>
          <p:spPr bwMode="auto">
            <a:xfrm>
              <a:off x="336" y="971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Text Box 26"/>
            <p:cNvSpPr txBox="1">
              <a:spLocks noChangeArrowheads="1"/>
            </p:cNvSpPr>
            <p:nvPr/>
          </p:nvSpPr>
          <p:spPr bwMode="auto">
            <a:xfrm>
              <a:off x="408" y="960"/>
              <a:ext cx="4905" cy="18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readT(TokenScanner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scanner)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string token =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TokenType</a:t>
              </a:r>
              <a:r>
                <a:rPr lang="en-US" dirty="0" smtClean="0">
                  <a:latin typeface="Courier New" charset="0"/>
                </a:rPr>
                <a:t> type = </a:t>
              </a:r>
              <a:r>
                <a:rPr lang="en-US" dirty="0" err="1" smtClean="0">
                  <a:latin typeface="Courier New" charset="0"/>
                </a:rPr>
                <a:t>scanner.getTokenType(token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WORD) return new </a:t>
              </a:r>
              <a:r>
                <a:rPr lang="en-US" dirty="0" err="1" smtClean="0">
                  <a:latin typeface="Courier New" charset="0"/>
                </a:rPr>
                <a:t>IdentifierExp(token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NUMBER) return new </a:t>
              </a:r>
              <a:r>
                <a:rPr lang="en-US" dirty="0" err="1" smtClean="0">
                  <a:latin typeface="Courier New" charset="0"/>
                </a:rPr>
                <a:t>ConstantExp(stringToInteger(token</a:t>
              </a:r>
              <a:r>
                <a:rPr lang="en-US" dirty="0" smtClean="0">
                  <a:latin typeface="Courier New" charset="0"/>
                </a:rPr>
                <a:t>));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(token != "(") </a:t>
              </a:r>
              <a:r>
                <a:rPr lang="en-US" dirty="0" err="1" smtClean="0">
                  <a:latin typeface="Courier New" charset="0"/>
                </a:rPr>
                <a:t>error("Illegal</a:t>
              </a:r>
              <a:r>
                <a:rPr lang="en-US" dirty="0" smtClean="0">
                  <a:latin typeface="Courier New" charset="0"/>
                </a:rPr>
                <a:t> term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Expression *exp =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0);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 != ")") 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</a:t>
              </a:r>
              <a:r>
                <a:rPr lang="en-US" dirty="0" err="1" smtClean="0">
                  <a:latin typeface="Courier New" charset="0"/>
                </a:rPr>
                <a:t>error("Unbalanced</a:t>
              </a:r>
              <a:r>
                <a:rPr lang="en-US" dirty="0" smtClean="0">
                  <a:latin typeface="Courier New" charset="0"/>
                </a:rPr>
                <a:t> parentheses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return exp;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99" name="Rectangle 27"/>
            <p:cNvSpPr>
              <a:spLocks noChangeArrowheads="1"/>
            </p:cNvSpPr>
            <p:nvPr/>
          </p:nvSpPr>
          <p:spPr bwMode="auto">
            <a:xfrm>
              <a:off x="2124" y="2784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Text Box 28"/>
            <p:cNvSpPr txBox="1">
              <a:spLocks noChangeArrowheads="1"/>
            </p:cNvSpPr>
            <p:nvPr/>
          </p:nvSpPr>
          <p:spPr bwMode="auto">
            <a:xfrm>
              <a:off x="2074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101" name="Rectangle 29"/>
            <p:cNvSpPr>
              <a:spLocks noChangeArrowheads="1"/>
            </p:cNvSpPr>
            <p:nvPr/>
          </p:nvSpPr>
          <p:spPr bwMode="auto">
            <a:xfrm>
              <a:off x="412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Text Box 30"/>
            <p:cNvSpPr txBox="1">
              <a:spLocks noChangeArrowheads="1"/>
            </p:cNvSpPr>
            <p:nvPr/>
          </p:nvSpPr>
          <p:spPr bwMode="auto">
            <a:xfrm>
              <a:off x="409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103" name="Rectangle 31"/>
            <p:cNvSpPr>
              <a:spLocks noChangeArrowheads="1"/>
            </p:cNvSpPr>
            <p:nvPr/>
          </p:nvSpPr>
          <p:spPr bwMode="auto">
            <a:xfrm>
              <a:off x="476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Text Box 32"/>
            <p:cNvSpPr txBox="1">
              <a:spLocks noChangeArrowheads="1"/>
            </p:cNvSpPr>
            <p:nvPr/>
          </p:nvSpPr>
          <p:spPr bwMode="auto">
            <a:xfrm>
              <a:off x="473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105" name="Rectangle 27"/>
            <p:cNvSpPr>
              <a:spLocks noChangeArrowheads="1"/>
            </p:cNvSpPr>
            <p:nvPr/>
          </p:nvSpPr>
          <p:spPr bwMode="auto">
            <a:xfrm>
              <a:off x="3360" y="2783"/>
              <a:ext cx="674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Text Box 28"/>
            <p:cNvSpPr txBox="1">
              <a:spLocks noChangeArrowheads="1"/>
            </p:cNvSpPr>
            <p:nvPr/>
          </p:nvSpPr>
          <p:spPr bwMode="auto">
            <a:xfrm>
              <a:off x="3312" y="2598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type</a:t>
              </a:r>
              <a:endParaRPr lang="en-US" dirty="0">
                <a:latin typeface="Courier New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39683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9684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39686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687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9688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689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9690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691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9692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693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9694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695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9696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697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9698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699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grpSp>
        <p:nvGrpSpPr>
          <p:cNvPr id="3" name="Group 20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39701" name="Rectangle 21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02" name="Rectangle 22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9703" name="Rectangle 23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04" name="Rectangle 24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cxnSp>
        <p:nvCxnSpPr>
          <p:cNvPr id="839705" name="AutoShape 25"/>
          <p:cNvCxnSpPr>
            <a:cxnSpLocks noChangeShapeType="1"/>
            <a:endCxn id="839703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409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4" name="Group 26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39707" name="Rectangle 27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08" name="Text Box 28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9709" name="Rectangle 29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10" name="Text Box 30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9711" name="Rectangle 31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12" name="Text Box 32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9713" name="Rectangle 33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14" name="Text Box 34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9715" name="Rectangle 35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16" name="Text Box 36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9717" name="Rectangle 37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18" name="Text Box 38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9719" name="Rectangle 39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20" name="Text Box 40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grpSp>
        <p:nvGrpSpPr>
          <p:cNvPr id="5" name="Group 41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39722" name="Rectangle 42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23" name="Rectangle 43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9724" name="Rectangle 44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25" name="Rectangle 45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cxnSp>
        <p:nvCxnSpPr>
          <p:cNvPr id="839726" name="AutoShape 46"/>
          <p:cNvCxnSpPr>
            <a:cxnSpLocks noChangeShapeType="1"/>
            <a:endCxn id="839724" idx="1"/>
          </p:cNvCxnSpPr>
          <p:nvPr/>
        </p:nvCxnSpPr>
        <p:spPr bwMode="auto">
          <a:xfrm rot="5400000">
            <a:off x="4826000" y="3783013"/>
            <a:ext cx="1231900" cy="3365500"/>
          </a:xfrm>
          <a:prstGeom prst="bentConnector4">
            <a:avLst>
              <a:gd name="adj1" fmla="val 50479"/>
              <a:gd name="adj2" fmla="val 10679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39727" name="Text Box 47"/>
          <p:cNvSpPr txBox="1">
            <a:spLocks noChangeArrowheads="1"/>
          </p:cNvSpPr>
          <p:nvPr/>
        </p:nvSpPr>
        <p:spPr bwMode="auto">
          <a:xfrm>
            <a:off x="462597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2</a:t>
            </a:r>
          </a:p>
        </p:txBody>
      </p:sp>
      <p:sp>
        <p:nvSpPr>
          <p:cNvPr id="839728" name="Rectangle 48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*</a:t>
            </a:r>
            <a:endParaRPr lang="en-US">
              <a:latin typeface="Courier New" charset="0"/>
            </a:endParaRPr>
          </a:p>
        </p:txBody>
      </p:sp>
      <p:sp>
        <p:nvSpPr>
          <p:cNvPr id="839729" name="Rectangle 49"/>
          <p:cNvSpPr>
            <a:spLocks noChangeArrowheads="1"/>
          </p:cNvSpPr>
          <p:nvPr/>
        </p:nvSpPr>
        <p:spPr bwMode="auto">
          <a:xfrm>
            <a:off x="1393825" y="3286125"/>
            <a:ext cx="46069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9730" name="Rectangle 50"/>
          <p:cNvSpPr>
            <a:spLocks noChangeArrowheads="1"/>
          </p:cNvSpPr>
          <p:nvPr/>
        </p:nvSpPr>
        <p:spPr bwMode="auto">
          <a:xfrm>
            <a:off x="1689100" y="46113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9731" name="Text Box 51"/>
          <p:cNvSpPr txBox="1">
            <a:spLocks noChangeArrowheads="1"/>
          </p:cNvSpPr>
          <p:nvPr/>
        </p:nvSpPr>
        <p:spPr bwMode="auto">
          <a:xfrm>
            <a:off x="3619500" y="45865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sp>
        <p:nvSpPr>
          <p:cNvPr id="839732" name="Oval 52"/>
          <p:cNvSpPr>
            <a:spLocks noChangeArrowheads="1"/>
          </p:cNvSpPr>
          <p:nvPr/>
        </p:nvSpPr>
        <p:spPr bwMode="auto">
          <a:xfrm>
            <a:off x="7073900" y="47625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9733" name="Rectangle 53"/>
          <p:cNvSpPr>
            <a:spLocks noChangeArrowheads="1"/>
          </p:cNvSpPr>
          <p:nvPr/>
        </p:nvSpPr>
        <p:spPr bwMode="auto">
          <a:xfrm>
            <a:off x="5683250" y="46418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39734" name="Text Box 54"/>
          <p:cNvSpPr txBox="1">
            <a:spLocks noChangeArrowheads="1"/>
          </p:cNvSpPr>
          <p:nvPr/>
        </p:nvSpPr>
        <p:spPr bwMode="auto">
          <a:xfrm>
            <a:off x="4625975" y="45865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6" name="Group 55"/>
          <p:cNvGrpSpPr>
            <a:grpSpLocks/>
          </p:cNvGrpSpPr>
          <p:nvPr/>
        </p:nvGrpSpPr>
        <p:grpSpPr bwMode="auto">
          <a:xfrm>
            <a:off x="708025" y="1987550"/>
            <a:ext cx="8089900" cy="3384549"/>
            <a:chOff x="336" y="896"/>
            <a:chExt cx="5096" cy="2132"/>
          </a:xfrm>
        </p:grpSpPr>
        <p:sp>
          <p:nvSpPr>
            <p:cNvPr id="839736" name="Rectangle 5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37" name="Text Box 5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39738" name="Rectangle 5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39" name="Text Box 5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9740" name="Rectangle 6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41" name="Text Box 6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39742" name="Rectangle 6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43" name="Text Box 6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9744" name="Rectangle 6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45" name="Text Box 6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39746" name="Rectangle 6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47" name="Text Box 6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39748" name="Rectangle 6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49" name="Text Box 6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39750" name="Rectangle 70"/>
          <p:cNvSpPr>
            <a:spLocks noChangeArrowheads="1"/>
          </p:cNvSpPr>
          <p:nvPr/>
        </p:nvSpPr>
        <p:spPr bwMode="auto">
          <a:xfrm>
            <a:off x="1774825" y="48970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39751" name="Text Box 71"/>
          <p:cNvSpPr txBox="1">
            <a:spLocks noChangeArrowheads="1"/>
          </p:cNvSpPr>
          <p:nvPr/>
        </p:nvSpPr>
        <p:spPr bwMode="auto">
          <a:xfrm>
            <a:off x="2946400" y="50119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9752" name="Text Box 72"/>
          <p:cNvSpPr txBox="1">
            <a:spLocks noChangeArrowheads="1"/>
          </p:cNvSpPr>
          <p:nvPr/>
        </p:nvSpPr>
        <p:spPr bwMode="auto">
          <a:xfrm>
            <a:off x="3705225" y="48964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3</a:t>
            </a:r>
          </a:p>
        </p:txBody>
      </p:sp>
      <p:sp>
        <p:nvSpPr>
          <p:cNvPr id="839753" name="Oval 73"/>
          <p:cNvSpPr>
            <a:spLocks noChangeArrowheads="1"/>
          </p:cNvSpPr>
          <p:nvPr/>
        </p:nvSpPr>
        <p:spPr bwMode="auto">
          <a:xfrm>
            <a:off x="7150100" y="50546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39754" name="AutoShape 74"/>
          <p:cNvCxnSpPr>
            <a:cxnSpLocks noChangeShapeType="1"/>
            <a:stCxn id="839753" idx="4"/>
            <a:endCxn id="839759" idx="1"/>
          </p:cNvCxnSpPr>
          <p:nvPr/>
        </p:nvCxnSpPr>
        <p:spPr bwMode="auto">
          <a:xfrm rot="5400000">
            <a:off x="6138656" y="5023058"/>
            <a:ext cx="942597" cy="1154907"/>
          </a:xfrm>
          <a:prstGeom prst="bentConnector4">
            <a:avLst>
              <a:gd name="adj1" fmla="val 50898"/>
              <a:gd name="adj2" fmla="val 119794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7" name="Group 75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39756" name="Rectangle 76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57" name="Rectangle 77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39758" name="Rectangle 78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59" name="Rectangle 79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39760" name="Rectangle 80"/>
          <p:cNvSpPr>
            <a:spLocks noChangeArrowheads="1"/>
          </p:cNvSpPr>
          <p:nvPr/>
        </p:nvSpPr>
        <p:spPr bwMode="auto">
          <a:xfrm>
            <a:off x="1190625" y="2480280"/>
            <a:ext cx="14700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9761" name="Rectangle 81"/>
          <p:cNvSpPr>
            <a:spLocks noChangeArrowheads="1"/>
          </p:cNvSpPr>
          <p:nvPr/>
        </p:nvSpPr>
        <p:spPr bwMode="auto">
          <a:xfrm>
            <a:off x="1190625" y="2687260"/>
            <a:ext cx="13620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9762" name="Rectangle 82"/>
          <p:cNvSpPr>
            <a:spLocks noChangeArrowheads="1"/>
          </p:cNvSpPr>
          <p:nvPr/>
        </p:nvSpPr>
        <p:spPr bwMode="auto">
          <a:xfrm>
            <a:off x="1495425" y="2908905"/>
            <a:ext cx="31019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9763" name="Rectangle 83"/>
          <p:cNvSpPr>
            <a:spLocks noChangeArrowheads="1"/>
          </p:cNvSpPr>
          <p:nvPr/>
        </p:nvSpPr>
        <p:spPr bwMode="auto">
          <a:xfrm>
            <a:off x="1495425" y="3127980"/>
            <a:ext cx="3313642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9764" name="Rectangle 84"/>
          <p:cNvSpPr>
            <a:spLocks noChangeArrowheads="1"/>
          </p:cNvSpPr>
          <p:nvPr/>
        </p:nvSpPr>
        <p:spPr bwMode="auto">
          <a:xfrm>
            <a:off x="1495426" y="3337530"/>
            <a:ext cx="2780242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9765" name="Text Box 85"/>
          <p:cNvSpPr txBox="1">
            <a:spLocks noChangeArrowheads="1"/>
          </p:cNvSpPr>
          <p:nvPr/>
        </p:nvSpPr>
        <p:spPr bwMode="auto">
          <a:xfrm>
            <a:off x="3149600" y="50119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39766" name="Text Box 86"/>
          <p:cNvSpPr txBox="1">
            <a:spLocks noChangeArrowheads="1"/>
          </p:cNvSpPr>
          <p:nvPr/>
        </p:nvSpPr>
        <p:spPr bwMode="auto">
          <a:xfrm>
            <a:off x="4714875" y="48964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2</a:t>
            </a:r>
          </a:p>
        </p:txBody>
      </p:sp>
      <p:sp>
        <p:nvSpPr>
          <p:cNvPr id="839767" name="Rectangle 87"/>
          <p:cNvSpPr>
            <a:spLocks noChangeArrowheads="1"/>
          </p:cNvSpPr>
          <p:nvPr/>
        </p:nvSpPr>
        <p:spPr bwMode="auto">
          <a:xfrm>
            <a:off x="5740400" y="4903410"/>
            <a:ext cx="846138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+</a:t>
            </a:r>
            <a:endParaRPr lang="en-US" dirty="0">
              <a:latin typeface="Courier New" charset="0"/>
            </a:endParaRPr>
          </a:p>
        </p:txBody>
      </p:sp>
      <p:sp>
        <p:nvSpPr>
          <p:cNvPr id="839768" name="Rectangle 88"/>
          <p:cNvSpPr>
            <a:spLocks noChangeArrowheads="1"/>
          </p:cNvSpPr>
          <p:nvPr/>
        </p:nvSpPr>
        <p:spPr bwMode="auto">
          <a:xfrm>
            <a:off x="1190625" y="4200525"/>
            <a:ext cx="274955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9769" name="Rectangle 89"/>
          <p:cNvSpPr>
            <a:spLocks noChangeArrowheads="1"/>
          </p:cNvSpPr>
          <p:nvPr/>
        </p:nvSpPr>
        <p:spPr bwMode="auto">
          <a:xfrm>
            <a:off x="1190625" y="4406900"/>
            <a:ext cx="12541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9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9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9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9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97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97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9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9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97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9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9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9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51" grpId="0"/>
      <p:bldP spid="839751" grpId="1"/>
      <p:bldP spid="839760" grpId="0" animBg="1"/>
      <p:bldP spid="839761" grpId="0" animBg="1"/>
      <p:bldP spid="839762" grpId="0" animBg="1"/>
      <p:bldP spid="839763" grpId="0" animBg="1"/>
      <p:bldP spid="839764" grpId="0" animBg="1"/>
      <p:bldP spid="839765" grpId="0" build="p" autoUpdateAnimBg="0"/>
      <p:bldP spid="839765" grpId="1" build="allAtOnce"/>
      <p:bldP spid="839766" grpId="0" build="p" autoUpdateAnimBg="0"/>
      <p:bldP spid="839767" grpId="0" build="p" autoUpdateAnimBg="0"/>
      <p:bldP spid="839768" grpId="0" animBg="1"/>
      <p:bldP spid="839769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7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41731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1732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41734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35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1736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37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1738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39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1740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41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1742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43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1744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45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1746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47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grpSp>
        <p:nvGrpSpPr>
          <p:cNvPr id="3" name="Group 20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41749" name="Rectangle 21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50" name="Rectangle 22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1751" name="Rectangle 23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52" name="Rectangle 24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cxnSp>
        <p:nvCxnSpPr>
          <p:cNvPr id="841753" name="AutoShape 25"/>
          <p:cNvCxnSpPr>
            <a:cxnSpLocks noChangeShapeType="1"/>
            <a:endCxn id="841751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409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4" name="Group 26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41755" name="Rectangle 27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56" name="Text Box 28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1757" name="Rectangle 29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58" name="Text Box 30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1759" name="Rectangle 31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60" name="Text Box 32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1761" name="Rectangle 33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62" name="Text Box 34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1763" name="Rectangle 35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64" name="Text Box 36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1765" name="Rectangle 37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66" name="Text Box 38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1767" name="Rectangle 39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68" name="Text Box 40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grpSp>
        <p:nvGrpSpPr>
          <p:cNvPr id="5" name="Group 41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41770" name="Rectangle 42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71" name="Rectangle 43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1772" name="Rectangle 44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73" name="Rectangle 45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cxnSp>
        <p:nvCxnSpPr>
          <p:cNvPr id="841774" name="AutoShape 46"/>
          <p:cNvCxnSpPr>
            <a:cxnSpLocks noChangeShapeType="1"/>
            <a:endCxn id="841772" idx="1"/>
          </p:cNvCxnSpPr>
          <p:nvPr/>
        </p:nvCxnSpPr>
        <p:spPr bwMode="auto">
          <a:xfrm rot="5400000">
            <a:off x="4826000" y="3783013"/>
            <a:ext cx="1231900" cy="3365500"/>
          </a:xfrm>
          <a:prstGeom prst="bentConnector4">
            <a:avLst>
              <a:gd name="adj1" fmla="val 50479"/>
              <a:gd name="adj2" fmla="val 10679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41775" name="Text Box 47"/>
          <p:cNvSpPr txBox="1">
            <a:spLocks noChangeArrowheads="1"/>
          </p:cNvSpPr>
          <p:nvPr/>
        </p:nvSpPr>
        <p:spPr bwMode="auto">
          <a:xfrm>
            <a:off x="462597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3</a:t>
            </a:r>
          </a:p>
        </p:txBody>
      </p:sp>
      <p:sp>
        <p:nvSpPr>
          <p:cNvPr id="841776" name="Rectangle 48"/>
          <p:cNvSpPr>
            <a:spLocks noChangeArrowheads="1"/>
          </p:cNvSpPr>
          <p:nvPr/>
        </p:nvSpPr>
        <p:spPr bwMode="auto">
          <a:xfrm>
            <a:off x="1393825" y="3286125"/>
            <a:ext cx="46069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1777" name="Rectangle 49"/>
          <p:cNvSpPr>
            <a:spLocks noChangeArrowheads="1"/>
          </p:cNvSpPr>
          <p:nvPr/>
        </p:nvSpPr>
        <p:spPr bwMode="auto">
          <a:xfrm>
            <a:off x="1689100" y="46113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1778" name="Text Box 50"/>
          <p:cNvSpPr txBox="1">
            <a:spLocks noChangeArrowheads="1"/>
          </p:cNvSpPr>
          <p:nvPr/>
        </p:nvSpPr>
        <p:spPr bwMode="auto">
          <a:xfrm>
            <a:off x="3619500" y="45865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sp>
        <p:nvSpPr>
          <p:cNvPr id="841779" name="Oval 51"/>
          <p:cNvSpPr>
            <a:spLocks noChangeArrowheads="1"/>
          </p:cNvSpPr>
          <p:nvPr/>
        </p:nvSpPr>
        <p:spPr bwMode="auto">
          <a:xfrm>
            <a:off x="7073900" y="47625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52"/>
          <p:cNvGrpSpPr>
            <a:grpSpLocks/>
          </p:cNvGrpSpPr>
          <p:nvPr/>
        </p:nvGrpSpPr>
        <p:grpSpPr bwMode="auto">
          <a:xfrm>
            <a:off x="708025" y="1987550"/>
            <a:ext cx="8089900" cy="3384549"/>
            <a:chOff x="336" y="896"/>
            <a:chExt cx="5096" cy="2132"/>
          </a:xfrm>
        </p:grpSpPr>
        <p:sp>
          <p:nvSpPr>
            <p:cNvPr id="841781" name="Rectangle 53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82" name="Text Box 54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1783" name="Rectangle 55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84" name="Text Box 56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1785" name="Rectangle 57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86" name="Text Box 58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1787" name="Rectangle 59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88" name="Text Box 60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1789" name="Rectangle 61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90" name="Text Box 62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1791" name="Rectangle 63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92" name="Text Box 64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1793" name="Rectangle 65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94" name="Text Box 66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grpSp>
        <p:nvGrpSpPr>
          <p:cNvPr id="7" name="Group 67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41796" name="Rectangle 68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97" name="Rectangle 69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1798" name="Rectangle 70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99" name="Rectangle 71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77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43779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3780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43782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783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3784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785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3786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787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3788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789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3790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791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3792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793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3794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795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43796" name="Rectangle 20"/>
          <p:cNvSpPr>
            <a:spLocks noChangeArrowheads="1"/>
          </p:cNvSpPr>
          <p:nvPr/>
        </p:nvSpPr>
        <p:spPr bwMode="auto">
          <a:xfrm>
            <a:off x="1600200" y="43319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3797" name="Text Box 21"/>
          <p:cNvSpPr txBox="1">
            <a:spLocks noChangeArrowheads="1"/>
          </p:cNvSpPr>
          <p:nvPr/>
        </p:nvSpPr>
        <p:spPr bwMode="auto">
          <a:xfrm>
            <a:off x="3530600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43799" name="Rectangle 23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00" name="Rectangle 24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3801" name="Rectangle 25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02" name="Rectangle 26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43803" name="Oval 27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3804" name="AutoShape 28"/>
          <p:cNvCxnSpPr>
            <a:cxnSpLocks noChangeShapeType="1"/>
            <a:stCxn id="843803" idx="4"/>
            <a:endCxn id="843801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400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43805" name="Rectangle 29"/>
          <p:cNvSpPr>
            <a:spLocks noChangeArrowheads="1"/>
          </p:cNvSpPr>
          <p:nvPr/>
        </p:nvSpPr>
        <p:spPr bwMode="auto">
          <a:xfrm>
            <a:off x="1317625" y="2994025"/>
            <a:ext cx="46069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3806" name="Text Box 30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3807" name="Rectangle 31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43808" name="Text Box 32"/>
          <p:cNvSpPr txBox="1">
            <a:spLocks noChangeArrowheads="1"/>
          </p:cNvSpPr>
          <p:nvPr/>
        </p:nvSpPr>
        <p:spPr bwMode="auto">
          <a:xfrm>
            <a:off x="4537075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4" name="Group 33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43810" name="Rectangle 34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11" name="Text Box 35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3812" name="Rectangle 36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13" name="Text Box 37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3814" name="Rectangle 38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15" name="Text Box 39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3816" name="Rectangle 40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17" name="Text Box 41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3818" name="Rectangle 42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19" name="Text Box 43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3820" name="Rectangle 44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21" name="Text Box 45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3822" name="Rectangle 46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23" name="Text Box 47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43824" name="Rectangle 48"/>
          <p:cNvSpPr>
            <a:spLocks noChangeArrowheads="1"/>
          </p:cNvSpPr>
          <p:nvPr/>
        </p:nvSpPr>
        <p:spPr bwMode="auto">
          <a:xfrm>
            <a:off x="1685925" y="46176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3825" name="Text Box 49"/>
          <p:cNvSpPr txBox="1">
            <a:spLocks noChangeArrowheads="1"/>
          </p:cNvSpPr>
          <p:nvPr/>
        </p:nvSpPr>
        <p:spPr bwMode="auto">
          <a:xfrm>
            <a:off x="28702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3826" name="Text Box 50"/>
          <p:cNvSpPr txBox="1">
            <a:spLocks noChangeArrowheads="1"/>
          </p:cNvSpPr>
          <p:nvPr/>
        </p:nvSpPr>
        <p:spPr bwMode="auto">
          <a:xfrm>
            <a:off x="3616325" y="46170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1</a:t>
            </a:r>
          </a:p>
        </p:txBody>
      </p:sp>
      <p:grpSp>
        <p:nvGrpSpPr>
          <p:cNvPr id="5" name="Group 51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43828" name="Rectangle 52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29" name="Rectangle 53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3830" name="Rectangle 54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31" name="Rectangle 55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43832" name="Oval 56"/>
          <p:cNvSpPr>
            <a:spLocks noChangeArrowheads="1"/>
          </p:cNvSpPr>
          <p:nvPr/>
        </p:nvSpPr>
        <p:spPr bwMode="auto">
          <a:xfrm>
            <a:off x="7086600" y="4775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3833" name="AutoShape 57"/>
          <p:cNvCxnSpPr>
            <a:cxnSpLocks noChangeShapeType="1"/>
            <a:stCxn id="843832" idx="4"/>
            <a:endCxn id="843830" idx="1"/>
          </p:cNvCxnSpPr>
          <p:nvPr/>
        </p:nvCxnSpPr>
        <p:spPr bwMode="auto">
          <a:xfrm rot="5400000">
            <a:off x="4826000" y="3783013"/>
            <a:ext cx="1231900" cy="3365500"/>
          </a:xfrm>
          <a:prstGeom prst="bentConnector4">
            <a:avLst>
              <a:gd name="adj1" fmla="val 50479"/>
              <a:gd name="adj2" fmla="val 10679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43834" name="Rectangle 58"/>
          <p:cNvSpPr>
            <a:spLocks noChangeArrowheads="1"/>
          </p:cNvSpPr>
          <p:nvPr/>
        </p:nvSpPr>
        <p:spPr bwMode="auto">
          <a:xfrm>
            <a:off x="1089025" y="2407255"/>
            <a:ext cx="13620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3835" name="Rectangle 59"/>
          <p:cNvSpPr>
            <a:spLocks noChangeArrowheads="1"/>
          </p:cNvSpPr>
          <p:nvPr/>
        </p:nvSpPr>
        <p:spPr bwMode="auto">
          <a:xfrm>
            <a:off x="1393825" y="2628900"/>
            <a:ext cx="31019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3836" name="Rectangle 60"/>
          <p:cNvSpPr>
            <a:spLocks noChangeArrowheads="1"/>
          </p:cNvSpPr>
          <p:nvPr/>
        </p:nvSpPr>
        <p:spPr bwMode="auto">
          <a:xfrm>
            <a:off x="1393825" y="2835880"/>
            <a:ext cx="3313642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3837" name="Rectangle 61"/>
          <p:cNvSpPr>
            <a:spLocks noChangeArrowheads="1"/>
          </p:cNvSpPr>
          <p:nvPr/>
        </p:nvSpPr>
        <p:spPr bwMode="auto">
          <a:xfrm>
            <a:off x="1393826" y="3045430"/>
            <a:ext cx="2788708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3838" name="Text Box 62"/>
          <p:cNvSpPr txBox="1">
            <a:spLocks noChangeArrowheads="1"/>
          </p:cNvSpPr>
          <p:nvPr/>
        </p:nvSpPr>
        <p:spPr bwMode="auto">
          <a:xfrm>
            <a:off x="30734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3839" name="Text Box 63"/>
          <p:cNvSpPr txBox="1">
            <a:spLocks noChangeArrowheads="1"/>
          </p:cNvSpPr>
          <p:nvPr/>
        </p:nvSpPr>
        <p:spPr bwMode="auto">
          <a:xfrm>
            <a:off x="4625975" y="4604960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3</a:t>
            </a:r>
          </a:p>
        </p:txBody>
      </p:sp>
      <p:sp>
        <p:nvSpPr>
          <p:cNvPr id="843840" name="Rectangle 64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*</a:t>
            </a:r>
            <a:endParaRPr lang="en-US">
              <a:latin typeface="Courier New" charset="0"/>
            </a:endParaRPr>
          </a:p>
        </p:txBody>
      </p:sp>
      <p:sp>
        <p:nvSpPr>
          <p:cNvPr id="843841" name="Rectangle 65"/>
          <p:cNvSpPr>
            <a:spLocks noChangeArrowheads="1"/>
          </p:cNvSpPr>
          <p:nvPr/>
        </p:nvSpPr>
        <p:spPr bwMode="auto">
          <a:xfrm>
            <a:off x="1393826" y="3478818"/>
            <a:ext cx="4261908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3842" name="Oval 66"/>
          <p:cNvSpPr>
            <a:spLocks noChangeArrowheads="1"/>
          </p:cNvSpPr>
          <p:nvPr/>
        </p:nvSpPr>
        <p:spPr bwMode="auto">
          <a:xfrm>
            <a:off x="8078788" y="4775200"/>
            <a:ext cx="74612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3843" name="AutoShape 67"/>
          <p:cNvCxnSpPr>
            <a:cxnSpLocks noChangeShapeType="1"/>
            <a:stCxn id="843842" idx="4"/>
            <a:endCxn id="843848" idx="1"/>
          </p:cNvCxnSpPr>
          <p:nvPr/>
        </p:nvCxnSpPr>
        <p:spPr bwMode="auto">
          <a:xfrm rot="5400000">
            <a:off x="6463299" y="4419014"/>
            <a:ext cx="1221997" cy="2083594"/>
          </a:xfrm>
          <a:prstGeom prst="bentConnector4">
            <a:avLst>
              <a:gd name="adj1" fmla="val 63560"/>
              <a:gd name="adj2" fmla="val 11097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6" name="Group 68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43845" name="Rectangle 69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46" name="Rectangle 70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3847" name="Rectangle 71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48" name="Rectangle 72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7" name="Group 73"/>
          <p:cNvGrpSpPr>
            <a:grpSpLocks/>
          </p:cNvGrpSpPr>
          <p:nvPr/>
        </p:nvGrpSpPr>
        <p:grpSpPr bwMode="auto">
          <a:xfrm>
            <a:off x="4886325" y="5919791"/>
            <a:ext cx="688975" cy="823913"/>
            <a:chOff x="3078" y="3729"/>
            <a:chExt cx="434" cy="519"/>
          </a:xfrm>
        </p:grpSpPr>
        <p:sp>
          <p:nvSpPr>
            <p:cNvPr id="843850" name="Rectangle 74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51" name="Rectangle 75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*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3852" name="Rectangle 76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53" name="Rectangle 77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3854" name="Rectangle 78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55" name="Rectangle 79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843856" name="AutoShape 80"/>
          <p:cNvCxnSpPr>
            <a:cxnSpLocks noChangeShapeType="1"/>
            <a:stCxn id="843832" idx="4"/>
            <a:endCxn id="843853" idx="1"/>
          </p:cNvCxnSpPr>
          <p:nvPr/>
        </p:nvCxnSpPr>
        <p:spPr bwMode="auto">
          <a:xfrm rot="5400000">
            <a:off x="5395706" y="4343608"/>
            <a:ext cx="1221997" cy="2234407"/>
          </a:xfrm>
          <a:prstGeom prst="bentConnector4">
            <a:avLst>
              <a:gd name="adj1" fmla="val 50693"/>
              <a:gd name="adj2" fmla="val 11023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43857" name="AutoShape 81"/>
          <p:cNvCxnSpPr>
            <a:cxnSpLocks noChangeShapeType="1"/>
            <a:stCxn id="843858" idx="6"/>
            <a:endCxn id="843848" idx="1"/>
          </p:cNvCxnSpPr>
          <p:nvPr/>
        </p:nvCxnSpPr>
        <p:spPr bwMode="auto">
          <a:xfrm flipV="1">
            <a:off x="5446713" y="6071810"/>
            <a:ext cx="585787" cy="545684"/>
          </a:xfrm>
          <a:prstGeom prst="bentConnector3">
            <a:avLst>
              <a:gd name="adj1" fmla="val 60324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43858" name="Oval 82"/>
          <p:cNvSpPr>
            <a:spLocks noChangeArrowheads="1"/>
          </p:cNvSpPr>
          <p:nvPr/>
        </p:nvSpPr>
        <p:spPr bwMode="auto">
          <a:xfrm>
            <a:off x="53721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3859" name="Oval 83"/>
          <p:cNvSpPr>
            <a:spLocks noChangeArrowheads="1"/>
          </p:cNvSpPr>
          <p:nvPr/>
        </p:nvSpPr>
        <p:spPr bwMode="auto">
          <a:xfrm>
            <a:off x="50165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3860" name="AutoShape 84"/>
          <p:cNvCxnSpPr>
            <a:cxnSpLocks noChangeShapeType="1"/>
            <a:stCxn id="843859" idx="2"/>
          </p:cNvCxnSpPr>
          <p:nvPr/>
        </p:nvCxnSpPr>
        <p:spPr bwMode="auto">
          <a:xfrm rot="10800000">
            <a:off x="3759200" y="6096000"/>
            <a:ext cx="1257300" cy="522288"/>
          </a:xfrm>
          <a:prstGeom prst="bentConnector3">
            <a:avLst>
              <a:gd name="adj1" fmla="val 118306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8" name="Group 85"/>
          <p:cNvGrpSpPr>
            <a:grpSpLocks/>
          </p:cNvGrpSpPr>
          <p:nvPr/>
        </p:nvGrpSpPr>
        <p:grpSpPr bwMode="auto">
          <a:xfrm>
            <a:off x="4625975" y="4610100"/>
            <a:ext cx="873125" cy="336550"/>
            <a:chOff x="2914" y="2904"/>
            <a:chExt cx="550" cy="212"/>
          </a:xfrm>
        </p:grpSpPr>
        <p:sp>
          <p:nvSpPr>
            <p:cNvPr id="843862" name="Rectangle 86"/>
            <p:cNvSpPr>
              <a:spLocks noChangeArrowheads="1"/>
            </p:cNvSpPr>
            <p:nvPr/>
          </p:nvSpPr>
          <p:spPr bwMode="auto">
            <a:xfrm>
              <a:off x="2964" y="291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63" name="Text Box 87"/>
            <p:cNvSpPr txBox="1">
              <a:spLocks noChangeArrowheads="1"/>
            </p:cNvSpPr>
            <p:nvPr/>
          </p:nvSpPr>
          <p:spPr bwMode="auto">
            <a:xfrm>
              <a:off x="2914" y="2904"/>
              <a:ext cx="55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b="0" dirty="0"/>
                <a:t>2</a:t>
              </a:r>
            </a:p>
          </p:txBody>
        </p:sp>
      </p:grpSp>
      <p:grpSp>
        <p:nvGrpSpPr>
          <p:cNvPr id="9" name="Group 88"/>
          <p:cNvGrpSpPr>
            <a:grpSpLocks/>
          </p:cNvGrpSpPr>
          <p:nvPr/>
        </p:nvGrpSpPr>
        <p:grpSpPr bwMode="auto">
          <a:xfrm>
            <a:off x="5670550" y="4624394"/>
            <a:ext cx="838200" cy="338138"/>
            <a:chOff x="3572" y="2913"/>
            <a:chExt cx="528" cy="213"/>
          </a:xfrm>
        </p:grpSpPr>
        <p:sp>
          <p:nvSpPr>
            <p:cNvPr id="843865" name="Rectangle 89"/>
            <p:cNvSpPr>
              <a:spLocks noChangeArrowheads="1"/>
            </p:cNvSpPr>
            <p:nvPr/>
          </p:nvSpPr>
          <p:spPr bwMode="auto">
            <a:xfrm>
              <a:off x="3607" y="292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866" name="Rectangle 90"/>
            <p:cNvSpPr>
              <a:spLocks noChangeArrowheads="1"/>
            </p:cNvSpPr>
            <p:nvPr/>
          </p:nvSpPr>
          <p:spPr bwMode="auto">
            <a:xfrm>
              <a:off x="3572" y="2913"/>
              <a:ext cx="52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+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43867" name="Rectangle 91"/>
          <p:cNvSpPr>
            <a:spLocks noChangeArrowheads="1"/>
          </p:cNvSpPr>
          <p:nvPr/>
        </p:nvSpPr>
        <p:spPr bwMode="auto">
          <a:xfrm>
            <a:off x="1393825" y="3274030"/>
            <a:ext cx="4398264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43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43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8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43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43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3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3825" grpId="0"/>
      <p:bldP spid="843834" grpId="0" animBg="1"/>
      <p:bldP spid="843835" grpId="0" animBg="1"/>
      <p:bldP spid="843836" grpId="0" animBg="1"/>
      <p:bldP spid="843837" grpId="0" animBg="1"/>
      <p:bldP spid="843838" grpId="0" build="p" autoUpdateAnimBg="0"/>
      <p:bldP spid="843841" grpId="0" animBg="1"/>
      <p:bldP spid="843858" grpId="0" animBg="1"/>
      <p:bldP spid="843859" grpId="0" animBg="1"/>
      <p:bldP spid="843867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45827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5828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45830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31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5832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33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5834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35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5836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37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5838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39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5840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41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5842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43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45844" name="Rectangle 20"/>
          <p:cNvSpPr>
            <a:spLocks noChangeArrowheads="1"/>
          </p:cNvSpPr>
          <p:nvPr/>
        </p:nvSpPr>
        <p:spPr bwMode="auto">
          <a:xfrm>
            <a:off x="1600200" y="435610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5845" name="Text Box 21"/>
          <p:cNvSpPr txBox="1">
            <a:spLocks noChangeArrowheads="1"/>
          </p:cNvSpPr>
          <p:nvPr/>
        </p:nvSpPr>
        <p:spPr bwMode="auto">
          <a:xfrm>
            <a:off x="3530600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45847" name="Rectangle 23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48" name="Rectangle 24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5849" name="Rectangle 25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50" name="Rectangle 26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45851" name="Oval 27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5852" name="AutoShape 28"/>
          <p:cNvCxnSpPr>
            <a:cxnSpLocks noChangeShapeType="1"/>
            <a:stCxn id="845851" idx="4"/>
            <a:endCxn id="845849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409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45853" name="Text Box 29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5854" name="Rectangle 30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45855" name="Text Box 31"/>
          <p:cNvSpPr txBox="1">
            <a:spLocks noChangeArrowheads="1"/>
          </p:cNvSpPr>
          <p:nvPr/>
        </p:nvSpPr>
        <p:spPr bwMode="auto">
          <a:xfrm>
            <a:off x="4537075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1</a:t>
            </a:r>
          </a:p>
        </p:txBody>
      </p:sp>
      <p:grpSp>
        <p:nvGrpSpPr>
          <p:cNvPr id="4" name="Group 32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45857" name="Rectangle 33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58" name="Text Box 34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5859" name="Rectangle 35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60" name="Text Box 36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5861" name="Rectangle 37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62" name="Text Box 38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5863" name="Rectangle 39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64" name="Text Box 40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5865" name="Rectangle 41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66" name="Text Box 42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5867" name="Rectangle 43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68" name="Text Box 44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5869" name="Rectangle 45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70" name="Text Box 46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45871" name="Rectangle 47"/>
          <p:cNvSpPr>
            <a:spLocks noChangeArrowheads="1"/>
          </p:cNvSpPr>
          <p:nvPr/>
        </p:nvSpPr>
        <p:spPr bwMode="auto">
          <a:xfrm>
            <a:off x="1685925" y="46176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5872" name="Text Box 48"/>
          <p:cNvSpPr txBox="1">
            <a:spLocks noChangeArrowheads="1"/>
          </p:cNvSpPr>
          <p:nvPr/>
        </p:nvSpPr>
        <p:spPr bwMode="auto">
          <a:xfrm>
            <a:off x="3616325" y="46170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1</a:t>
            </a:r>
          </a:p>
        </p:txBody>
      </p:sp>
      <p:grpSp>
        <p:nvGrpSpPr>
          <p:cNvPr id="5" name="Group 49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45874" name="Rectangle 50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75" name="Rectangle 51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5876" name="Rectangle 52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77" name="Rectangle 53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45878" name="Oval 54"/>
          <p:cNvSpPr>
            <a:spLocks noChangeArrowheads="1"/>
          </p:cNvSpPr>
          <p:nvPr/>
        </p:nvSpPr>
        <p:spPr bwMode="auto">
          <a:xfrm>
            <a:off x="7086600" y="4775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5879" name="Text Box 55"/>
          <p:cNvSpPr txBox="1">
            <a:spLocks noChangeArrowheads="1"/>
          </p:cNvSpPr>
          <p:nvPr/>
        </p:nvSpPr>
        <p:spPr bwMode="auto">
          <a:xfrm>
            <a:off x="30734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5880" name="Text Box 56"/>
          <p:cNvSpPr txBox="1">
            <a:spLocks noChangeArrowheads="1"/>
          </p:cNvSpPr>
          <p:nvPr/>
        </p:nvSpPr>
        <p:spPr bwMode="auto">
          <a:xfrm>
            <a:off x="462597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3</a:t>
            </a:r>
          </a:p>
        </p:txBody>
      </p:sp>
      <p:sp>
        <p:nvSpPr>
          <p:cNvPr id="845881" name="Rectangle 57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*</a:t>
            </a:r>
            <a:endParaRPr lang="en-US">
              <a:latin typeface="Courier New" charset="0"/>
            </a:endParaRPr>
          </a:p>
        </p:txBody>
      </p:sp>
      <p:sp>
        <p:nvSpPr>
          <p:cNvPr id="845882" name="Oval 58"/>
          <p:cNvSpPr>
            <a:spLocks noChangeArrowheads="1"/>
          </p:cNvSpPr>
          <p:nvPr/>
        </p:nvSpPr>
        <p:spPr bwMode="auto">
          <a:xfrm>
            <a:off x="8078788" y="4775200"/>
            <a:ext cx="74612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5883" name="AutoShape 59"/>
          <p:cNvCxnSpPr>
            <a:cxnSpLocks noChangeShapeType="1"/>
            <a:stCxn id="845882" idx="4"/>
            <a:endCxn id="845888" idx="1"/>
          </p:cNvCxnSpPr>
          <p:nvPr/>
        </p:nvCxnSpPr>
        <p:spPr bwMode="auto">
          <a:xfrm rot="5400000">
            <a:off x="6463299" y="4419014"/>
            <a:ext cx="1221997" cy="2083594"/>
          </a:xfrm>
          <a:prstGeom prst="bentConnector4">
            <a:avLst>
              <a:gd name="adj1" fmla="val 63560"/>
              <a:gd name="adj2" fmla="val 11097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6" name="Group 60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45885" name="Rectangle 61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86" name="Rectangle 62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5887" name="Rectangle 63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88" name="Rectangle 64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7" name="Group 65"/>
          <p:cNvGrpSpPr>
            <a:grpSpLocks/>
          </p:cNvGrpSpPr>
          <p:nvPr/>
        </p:nvGrpSpPr>
        <p:grpSpPr bwMode="auto">
          <a:xfrm>
            <a:off x="4886325" y="5919791"/>
            <a:ext cx="688975" cy="823913"/>
            <a:chOff x="3078" y="3729"/>
            <a:chExt cx="434" cy="519"/>
          </a:xfrm>
        </p:grpSpPr>
        <p:sp>
          <p:nvSpPr>
            <p:cNvPr id="845890" name="Rectangle 66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91" name="Rectangle 67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*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5892" name="Rectangle 68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93" name="Rectangle 69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5894" name="Rectangle 70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895" name="Rectangle 71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845896" name="AutoShape 72"/>
          <p:cNvCxnSpPr>
            <a:cxnSpLocks noChangeShapeType="1"/>
            <a:stCxn id="845878" idx="4"/>
            <a:endCxn id="845893" idx="1"/>
          </p:cNvCxnSpPr>
          <p:nvPr/>
        </p:nvCxnSpPr>
        <p:spPr bwMode="auto">
          <a:xfrm rot="5400000">
            <a:off x="5395706" y="4343608"/>
            <a:ext cx="1221997" cy="2234407"/>
          </a:xfrm>
          <a:prstGeom prst="bentConnector4">
            <a:avLst>
              <a:gd name="adj1" fmla="val 49703"/>
              <a:gd name="adj2" fmla="val 11023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45897" name="AutoShape 73"/>
          <p:cNvCxnSpPr>
            <a:cxnSpLocks noChangeShapeType="1"/>
            <a:stCxn id="845898" idx="6"/>
            <a:endCxn id="845888" idx="1"/>
          </p:cNvCxnSpPr>
          <p:nvPr/>
        </p:nvCxnSpPr>
        <p:spPr bwMode="auto">
          <a:xfrm flipV="1">
            <a:off x="5446713" y="6071810"/>
            <a:ext cx="585787" cy="545684"/>
          </a:xfrm>
          <a:prstGeom prst="bentConnector3">
            <a:avLst>
              <a:gd name="adj1" fmla="val 60324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45898" name="Oval 74"/>
          <p:cNvSpPr>
            <a:spLocks noChangeArrowheads="1"/>
          </p:cNvSpPr>
          <p:nvPr/>
        </p:nvSpPr>
        <p:spPr bwMode="auto">
          <a:xfrm>
            <a:off x="53721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5899" name="Oval 75"/>
          <p:cNvSpPr>
            <a:spLocks noChangeArrowheads="1"/>
          </p:cNvSpPr>
          <p:nvPr/>
        </p:nvSpPr>
        <p:spPr bwMode="auto">
          <a:xfrm>
            <a:off x="50165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5900" name="AutoShape 76"/>
          <p:cNvCxnSpPr>
            <a:cxnSpLocks noChangeShapeType="1"/>
            <a:stCxn id="845899" idx="2"/>
          </p:cNvCxnSpPr>
          <p:nvPr/>
        </p:nvCxnSpPr>
        <p:spPr bwMode="auto">
          <a:xfrm rot="10800000">
            <a:off x="3759200" y="6096000"/>
            <a:ext cx="1257300" cy="522288"/>
          </a:xfrm>
          <a:prstGeom prst="bentConnector3">
            <a:avLst>
              <a:gd name="adj1" fmla="val 118306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8" name="Group 77"/>
          <p:cNvGrpSpPr>
            <a:grpSpLocks/>
          </p:cNvGrpSpPr>
          <p:nvPr/>
        </p:nvGrpSpPr>
        <p:grpSpPr bwMode="auto">
          <a:xfrm>
            <a:off x="4625975" y="4610100"/>
            <a:ext cx="873125" cy="336550"/>
            <a:chOff x="2914" y="2904"/>
            <a:chExt cx="550" cy="212"/>
          </a:xfrm>
        </p:grpSpPr>
        <p:sp>
          <p:nvSpPr>
            <p:cNvPr id="845902" name="Rectangle 78"/>
            <p:cNvSpPr>
              <a:spLocks noChangeArrowheads="1"/>
            </p:cNvSpPr>
            <p:nvPr/>
          </p:nvSpPr>
          <p:spPr bwMode="auto">
            <a:xfrm>
              <a:off x="2964" y="291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903" name="Text Box 79"/>
            <p:cNvSpPr txBox="1">
              <a:spLocks noChangeArrowheads="1"/>
            </p:cNvSpPr>
            <p:nvPr/>
          </p:nvSpPr>
          <p:spPr bwMode="auto">
            <a:xfrm>
              <a:off x="2914" y="2904"/>
              <a:ext cx="55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b="0" dirty="0"/>
                <a:t>2</a:t>
              </a:r>
            </a:p>
          </p:txBody>
        </p:sp>
      </p:grpSp>
      <p:grpSp>
        <p:nvGrpSpPr>
          <p:cNvPr id="9" name="Group 80"/>
          <p:cNvGrpSpPr>
            <a:grpSpLocks/>
          </p:cNvGrpSpPr>
          <p:nvPr/>
        </p:nvGrpSpPr>
        <p:grpSpPr bwMode="auto">
          <a:xfrm>
            <a:off x="5670550" y="4624394"/>
            <a:ext cx="838200" cy="338138"/>
            <a:chOff x="3572" y="2913"/>
            <a:chExt cx="528" cy="213"/>
          </a:xfrm>
        </p:grpSpPr>
        <p:sp>
          <p:nvSpPr>
            <p:cNvPr id="845905" name="Rectangle 81"/>
            <p:cNvSpPr>
              <a:spLocks noChangeArrowheads="1"/>
            </p:cNvSpPr>
            <p:nvPr/>
          </p:nvSpPr>
          <p:spPr bwMode="auto">
            <a:xfrm>
              <a:off x="3607" y="292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906" name="Rectangle 82"/>
            <p:cNvSpPr>
              <a:spLocks noChangeArrowheads="1"/>
            </p:cNvSpPr>
            <p:nvPr/>
          </p:nvSpPr>
          <p:spPr bwMode="auto">
            <a:xfrm>
              <a:off x="3572" y="2913"/>
              <a:ext cx="52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+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102" name="Rectangle 91"/>
          <p:cNvSpPr>
            <a:spLocks noChangeArrowheads="1"/>
          </p:cNvSpPr>
          <p:nvPr/>
        </p:nvSpPr>
        <p:spPr bwMode="auto">
          <a:xfrm>
            <a:off x="1393825" y="3274030"/>
            <a:ext cx="4398264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" name="Group 83"/>
          <p:cNvGrpSpPr>
            <a:grpSpLocks/>
          </p:cNvGrpSpPr>
          <p:nvPr/>
        </p:nvGrpSpPr>
        <p:grpSpPr bwMode="auto">
          <a:xfrm>
            <a:off x="708025" y="1987550"/>
            <a:ext cx="8089900" cy="3384549"/>
            <a:chOff x="336" y="896"/>
            <a:chExt cx="5096" cy="2132"/>
          </a:xfrm>
        </p:grpSpPr>
        <p:sp>
          <p:nvSpPr>
            <p:cNvPr id="845908" name="Rectangle 84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909" name="Text Box 85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5910" name="Rectangle 86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911" name="Text Box 87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5912" name="Rectangle 88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913" name="Text Box 89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5914" name="Rectangle 90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915" name="Text Box 91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5916" name="Rectangle 92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917" name="Text Box 93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5918" name="Rectangle 94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919" name="Text Box 95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5920" name="Rectangle 96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921" name="Text Box 97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45922" name="Rectangle 98"/>
          <p:cNvSpPr>
            <a:spLocks noChangeArrowheads="1"/>
          </p:cNvSpPr>
          <p:nvPr/>
        </p:nvSpPr>
        <p:spPr bwMode="auto">
          <a:xfrm>
            <a:off x="1774825" y="48970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5923" name="Text Box 99"/>
          <p:cNvSpPr txBox="1">
            <a:spLocks noChangeArrowheads="1"/>
          </p:cNvSpPr>
          <p:nvPr/>
        </p:nvSpPr>
        <p:spPr bwMode="auto">
          <a:xfrm>
            <a:off x="3162300" y="50119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5924" name="Text Box 100"/>
          <p:cNvSpPr txBox="1">
            <a:spLocks noChangeArrowheads="1"/>
          </p:cNvSpPr>
          <p:nvPr/>
        </p:nvSpPr>
        <p:spPr bwMode="auto">
          <a:xfrm>
            <a:off x="3705225" y="48964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2</a:t>
            </a:r>
          </a:p>
        </p:txBody>
      </p:sp>
      <p:sp>
        <p:nvSpPr>
          <p:cNvPr id="845925" name="Rectangle 101"/>
          <p:cNvSpPr>
            <a:spLocks noChangeArrowheads="1"/>
          </p:cNvSpPr>
          <p:nvPr/>
        </p:nvSpPr>
        <p:spPr bwMode="auto">
          <a:xfrm>
            <a:off x="1187450" y="2276475"/>
            <a:ext cx="361950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5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5922" grpId="0"/>
      <p:bldP spid="845923" grpId="0"/>
      <p:bldP spid="845924" grpId="0"/>
      <p:bldP spid="845925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87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47875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7876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47878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879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7880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881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7882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883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7884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885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7886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887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7888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889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7890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891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47892" name="Rectangle 20"/>
          <p:cNvSpPr>
            <a:spLocks noChangeArrowheads="1"/>
          </p:cNvSpPr>
          <p:nvPr/>
        </p:nvSpPr>
        <p:spPr bwMode="auto">
          <a:xfrm>
            <a:off x="1600200" y="435610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7893" name="Text Box 21"/>
          <p:cNvSpPr txBox="1">
            <a:spLocks noChangeArrowheads="1"/>
          </p:cNvSpPr>
          <p:nvPr/>
        </p:nvSpPr>
        <p:spPr bwMode="auto">
          <a:xfrm>
            <a:off x="3530600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47895" name="Rectangle 23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896" name="Rectangle 24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7897" name="Rectangle 25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898" name="Rectangle 26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47899" name="Oval 27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7900" name="AutoShape 28"/>
          <p:cNvCxnSpPr>
            <a:cxnSpLocks noChangeShapeType="1"/>
            <a:stCxn id="847899" idx="4"/>
            <a:endCxn id="847897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44060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47901" name="Text Box 29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7902" name="Rectangle 30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47903" name="Text Box 31"/>
          <p:cNvSpPr txBox="1">
            <a:spLocks noChangeArrowheads="1"/>
          </p:cNvSpPr>
          <p:nvPr/>
        </p:nvSpPr>
        <p:spPr bwMode="auto">
          <a:xfrm>
            <a:off x="4537075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4" name="Group 32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47905" name="Rectangle 33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06" name="Text Box 34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7907" name="Rectangle 35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08" name="Text Box 36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7909" name="Rectangle 37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10" name="Text Box 38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7911" name="Rectangle 39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12" name="Text Box 40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7913" name="Rectangle 41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14" name="Text Box 42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7915" name="Rectangle 43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16" name="Text Box 44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7917" name="Rectangle 45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18" name="Text Box 46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47919" name="Rectangle 47"/>
          <p:cNvSpPr>
            <a:spLocks noChangeArrowheads="1"/>
          </p:cNvSpPr>
          <p:nvPr/>
        </p:nvSpPr>
        <p:spPr bwMode="auto">
          <a:xfrm>
            <a:off x="1685925" y="464185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7920" name="Text Box 48"/>
          <p:cNvSpPr txBox="1">
            <a:spLocks noChangeArrowheads="1"/>
          </p:cNvSpPr>
          <p:nvPr/>
        </p:nvSpPr>
        <p:spPr bwMode="auto">
          <a:xfrm>
            <a:off x="361632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5" name="Group 49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47922" name="Rectangle 50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23" name="Rectangle 51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7924" name="Rectangle 52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25" name="Rectangle 53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47926" name="Oval 54"/>
          <p:cNvSpPr>
            <a:spLocks noChangeArrowheads="1"/>
          </p:cNvSpPr>
          <p:nvPr/>
        </p:nvSpPr>
        <p:spPr bwMode="auto">
          <a:xfrm>
            <a:off x="7086600" y="4775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7927" name="Text Box 55"/>
          <p:cNvSpPr txBox="1">
            <a:spLocks noChangeArrowheads="1"/>
          </p:cNvSpPr>
          <p:nvPr/>
        </p:nvSpPr>
        <p:spPr bwMode="auto">
          <a:xfrm>
            <a:off x="30734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7928" name="Text Box 56"/>
          <p:cNvSpPr txBox="1">
            <a:spLocks noChangeArrowheads="1"/>
          </p:cNvSpPr>
          <p:nvPr/>
        </p:nvSpPr>
        <p:spPr bwMode="auto">
          <a:xfrm>
            <a:off x="462597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3</a:t>
            </a:r>
          </a:p>
        </p:txBody>
      </p:sp>
      <p:sp>
        <p:nvSpPr>
          <p:cNvPr id="847929" name="Rectangle 57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*</a:t>
            </a:r>
            <a:endParaRPr lang="en-US">
              <a:latin typeface="Courier New" charset="0"/>
            </a:endParaRPr>
          </a:p>
        </p:txBody>
      </p:sp>
      <p:sp>
        <p:nvSpPr>
          <p:cNvPr id="847930" name="Oval 58"/>
          <p:cNvSpPr>
            <a:spLocks noChangeArrowheads="1"/>
          </p:cNvSpPr>
          <p:nvPr/>
        </p:nvSpPr>
        <p:spPr bwMode="auto">
          <a:xfrm>
            <a:off x="8078788" y="4775200"/>
            <a:ext cx="74612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7931" name="AutoShape 59"/>
          <p:cNvCxnSpPr>
            <a:cxnSpLocks noChangeShapeType="1"/>
            <a:stCxn id="847930" idx="4"/>
            <a:endCxn id="847936" idx="1"/>
          </p:cNvCxnSpPr>
          <p:nvPr/>
        </p:nvCxnSpPr>
        <p:spPr bwMode="auto">
          <a:xfrm rot="5400000">
            <a:off x="6463299" y="4419014"/>
            <a:ext cx="1221997" cy="2083594"/>
          </a:xfrm>
          <a:prstGeom prst="bentConnector4">
            <a:avLst>
              <a:gd name="adj1" fmla="val 60591"/>
              <a:gd name="adj2" fmla="val 11097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6" name="Group 60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47933" name="Rectangle 61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34" name="Rectangle 62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7935" name="Rectangle 63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36" name="Rectangle 64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7" name="Group 65"/>
          <p:cNvGrpSpPr>
            <a:grpSpLocks/>
          </p:cNvGrpSpPr>
          <p:nvPr/>
        </p:nvGrpSpPr>
        <p:grpSpPr bwMode="auto">
          <a:xfrm>
            <a:off x="4886325" y="5919791"/>
            <a:ext cx="688975" cy="823913"/>
            <a:chOff x="3078" y="3729"/>
            <a:chExt cx="434" cy="519"/>
          </a:xfrm>
        </p:grpSpPr>
        <p:sp>
          <p:nvSpPr>
            <p:cNvPr id="847938" name="Rectangle 66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39" name="Rectangle 67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*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7940" name="Rectangle 68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41" name="Rectangle 69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7942" name="Rectangle 70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43" name="Rectangle 71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847944" name="AutoShape 72"/>
          <p:cNvCxnSpPr>
            <a:cxnSpLocks noChangeShapeType="1"/>
            <a:stCxn id="847926" idx="4"/>
            <a:endCxn id="847941" idx="1"/>
          </p:cNvCxnSpPr>
          <p:nvPr/>
        </p:nvCxnSpPr>
        <p:spPr bwMode="auto">
          <a:xfrm rot="5400000">
            <a:off x="5395706" y="4343608"/>
            <a:ext cx="1221997" cy="2234407"/>
          </a:xfrm>
          <a:prstGeom prst="bentConnector4">
            <a:avLst>
              <a:gd name="adj1" fmla="val 49703"/>
              <a:gd name="adj2" fmla="val 11023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47945" name="AutoShape 73"/>
          <p:cNvCxnSpPr>
            <a:cxnSpLocks noChangeShapeType="1"/>
            <a:stCxn id="847946" idx="6"/>
            <a:endCxn id="847936" idx="1"/>
          </p:cNvCxnSpPr>
          <p:nvPr/>
        </p:nvCxnSpPr>
        <p:spPr bwMode="auto">
          <a:xfrm flipV="1">
            <a:off x="5446713" y="6071810"/>
            <a:ext cx="585787" cy="545684"/>
          </a:xfrm>
          <a:prstGeom prst="bentConnector3">
            <a:avLst>
              <a:gd name="adj1" fmla="val 60324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47946" name="Oval 74"/>
          <p:cNvSpPr>
            <a:spLocks noChangeArrowheads="1"/>
          </p:cNvSpPr>
          <p:nvPr/>
        </p:nvSpPr>
        <p:spPr bwMode="auto">
          <a:xfrm>
            <a:off x="53721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7947" name="Oval 75"/>
          <p:cNvSpPr>
            <a:spLocks noChangeArrowheads="1"/>
          </p:cNvSpPr>
          <p:nvPr/>
        </p:nvSpPr>
        <p:spPr bwMode="auto">
          <a:xfrm>
            <a:off x="50165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7948" name="AutoShape 76"/>
          <p:cNvCxnSpPr>
            <a:cxnSpLocks noChangeShapeType="1"/>
            <a:stCxn id="847947" idx="2"/>
          </p:cNvCxnSpPr>
          <p:nvPr/>
        </p:nvCxnSpPr>
        <p:spPr bwMode="auto">
          <a:xfrm rot="10800000">
            <a:off x="3759200" y="6096000"/>
            <a:ext cx="1257300" cy="522288"/>
          </a:xfrm>
          <a:prstGeom prst="bentConnector3">
            <a:avLst>
              <a:gd name="adj1" fmla="val 118306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8" name="Group 77"/>
          <p:cNvGrpSpPr>
            <a:grpSpLocks/>
          </p:cNvGrpSpPr>
          <p:nvPr/>
        </p:nvGrpSpPr>
        <p:grpSpPr bwMode="auto">
          <a:xfrm>
            <a:off x="4625975" y="4629150"/>
            <a:ext cx="873125" cy="336550"/>
            <a:chOff x="2914" y="2916"/>
            <a:chExt cx="550" cy="212"/>
          </a:xfrm>
        </p:grpSpPr>
        <p:sp>
          <p:nvSpPr>
            <p:cNvPr id="847950" name="Rectangle 78"/>
            <p:cNvSpPr>
              <a:spLocks noChangeArrowheads="1"/>
            </p:cNvSpPr>
            <p:nvPr/>
          </p:nvSpPr>
          <p:spPr bwMode="auto">
            <a:xfrm>
              <a:off x="2964" y="291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51" name="Text Box 79"/>
            <p:cNvSpPr txBox="1">
              <a:spLocks noChangeArrowheads="1"/>
            </p:cNvSpPr>
            <p:nvPr/>
          </p:nvSpPr>
          <p:spPr bwMode="auto">
            <a:xfrm>
              <a:off x="2914" y="2889"/>
              <a:ext cx="55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b="0"/>
                <a:t>2</a:t>
              </a:r>
            </a:p>
          </p:txBody>
        </p:sp>
      </p:grpSp>
      <p:grpSp>
        <p:nvGrpSpPr>
          <p:cNvPr id="9" name="Group 80"/>
          <p:cNvGrpSpPr>
            <a:grpSpLocks/>
          </p:cNvGrpSpPr>
          <p:nvPr/>
        </p:nvGrpSpPr>
        <p:grpSpPr bwMode="auto">
          <a:xfrm>
            <a:off x="5670550" y="4648200"/>
            <a:ext cx="838200" cy="314325"/>
            <a:chOff x="3572" y="2928"/>
            <a:chExt cx="528" cy="198"/>
          </a:xfrm>
        </p:grpSpPr>
        <p:sp>
          <p:nvSpPr>
            <p:cNvPr id="847953" name="Rectangle 81"/>
            <p:cNvSpPr>
              <a:spLocks noChangeArrowheads="1"/>
            </p:cNvSpPr>
            <p:nvPr/>
          </p:nvSpPr>
          <p:spPr bwMode="auto">
            <a:xfrm>
              <a:off x="3607" y="292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54" name="Rectangle 82"/>
            <p:cNvSpPr>
              <a:spLocks noChangeArrowheads="1"/>
            </p:cNvSpPr>
            <p:nvPr/>
          </p:nvSpPr>
          <p:spPr bwMode="auto">
            <a:xfrm>
              <a:off x="3572" y="2928"/>
              <a:ext cx="52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+</a:t>
              </a:r>
              <a:endParaRPr lang="en-US">
                <a:latin typeface="Courier New" charset="0"/>
              </a:endParaRPr>
            </a:p>
          </p:txBody>
        </p:sp>
      </p:grpSp>
      <p:grpSp>
        <p:nvGrpSpPr>
          <p:cNvPr id="10" name="Group 83"/>
          <p:cNvGrpSpPr>
            <a:grpSpLocks/>
          </p:cNvGrpSpPr>
          <p:nvPr/>
        </p:nvGrpSpPr>
        <p:grpSpPr bwMode="auto">
          <a:xfrm>
            <a:off x="708025" y="1987550"/>
            <a:ext cx="8089900" cy="3384549"/>
            <a:chOff x="336" y="896"/>
            <a:chExt cx="5096" cy="2132"/>
          </a:xfrm>
        </p:grpSpPr>
        <p:sp>
          <p:nvSpPr>
            <p:cNvPr id="847956" name="Rectangle 84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57" name="Text Box 85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7958" name="Rectangle 86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59" name="Text Box 87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7960" name="Rectangle 88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61" name="Text Box 89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7962" name="Rectangle 90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63" name="Text Box 91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7964" name="Rectangle 92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65" name="Text Box 93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7966" name="Rectangle 94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67" name="Text Box 95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7968" name="Rectangle 96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969" name="Text Box 97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47970" name="Rectangle 98"/>
          <p:cNvSpPr>
            <a:spLocks noChangeArrowheads="1"/>
          </p:cNvSpPr>
          <p:nvPr/>
        </p:nvSpPr>
        <p:spPr bwMode="auto">
          <a:xfrm>
            <a:off x="1774825" y="48970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7971" name="Text Box 99"/>
          <p:cNvSpPr txBox="1">
            <a:spLocks noChangeArrowheads="1"/>
          </p:cNvSpPr>
          <p:nvPr/>
        </p:nvSpPr>
        <p:spPr bwMode="auto">
          <a:xfrm>
            <a:off x="3162300" y="50119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7972" name="Text Box 100"/>
          <p:cNvSpPr txBox="1">
            <a:spLocks noChangeArrowheads="1"/>
          </p:cNvSpPr>
          <p:nvPr/>
        </p:nvSpPr>
        <p:spPr bwMode="auto">
          <a:xfrm>
            <a:off x="3705225" y="48722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2</a:t>
            </a:r>
          </a:p>
        </p:txBody>
      </p:sp>
      <p:grpSp>
        <p:nvGrpSpPr>
          <p:cNvPr id="11" name="Group 24"/>
          <p:cNvGrpSpPr>
            <a:grpSpLocks/>
          </p:cNvGrpSpPr>
          <p:nvPr/>
        </p:nvGrpSpPr>
        <p:grpSpPr bwMode="auto">
          <a:xfrm>
            <a:off x="803120" y="2278441"/>
            <a:ext cx="8064500" cy="3384549"/>
            <a:chOff x="336" y="960"/>
            <a:chExt cx="5080" cy="2132"/>
          </a:xfrm>
        </p:grpSpPr>
        <p:sp>
          <p:nvSpPr>
            <p:cNvPr id="139" name="Rectangle 25"/>
            <p:cNvSpPr>
              <a:spLocks noChangeArrowheads="1"/>
            </p:cNvSpPr>
            <p:nvPr/>
          </p:nvSpPr>
          <p:spPr bwMode="auto">
            <a:xfrm>
              <a:off x="336" y="971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Text Box 26"/>
            <p:cNvSpPr txBox="1">
              <a:spLocks noChangeArrowheads="1"/>
            </p:cNvSpPr>
            <p:nvPr/>
          </p:nvSpPr>
          <p:spPr bwMode="auto">
            <a:xfrm>
              <a:off x="408" y="960"/>
              <a:ext cx="4905" cy="18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readT(TokenScanner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scanner)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string token =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TokenType</a:t>
              </a:r>
              <a:r>
                <a:rPr lang="en-US" dirty="0" smtClean="0">
                  <a:latin typeface="Courier New" charset="0"/>
                </a:rPr>
                <a:t> type = </a:t>
              </a:r>
              <a:r>
                <a:rPr lang="en-US" dirty="0" err="1" smtClean="0">
                  <a:latin typeface="Courier New" charset="0"/>
                </a:rPr>
                <a:t>scanner.getTokenType(token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WORD) return new </a:t>
              </a:r>
              <a:r>
                <a:rPr lang="en-US" dirty="0" err="1" smtClean="0">
                  <a:latin typeface="Courier New" charset="0"/>
                </a:rPr>
                <a:t>IdentifierExp(token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NUMBER) return new </a:t>
              </a:r>
              <a:r>
                <a:rPr lang="en-US" dirty="0" err="1" smtClean="0">
                  <a:latin typeface="Courier New" charset="0"/>
                </a:rPr>
                <a:t>ConstantExp(stringToInteger(token</a:t>
              </a:r>
              <a:r>
                <a:rPr lang="en-US" dirty="0" smtClean="0">
                  <a:latin typeface="Courier New" charset="0"/>
                </a:rPr>
                <a:t>));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(token != "(") </a:t>
              </a:r>
              <a:r>
                <a:rPr lang="en-US" dirty="0" err="1" smtClean="0">
                  <a:latin typeface="Courier New" charset="0"/>
                </a:rPr>
                <a:t>error("Illegal</a:t>
              </a:r>
              <a:r>
                <a:rPr lang="en-US" dirty="0" smtClean="0">
                  <a:latin typeface="Courier New" charset="0"/>
                </a:rPr>
                <a:t> term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Expression *exp =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0);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 != ")") 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</a:t>
              </a:r>
              <a:r>
                <a:rPr lang="en-US" dirty="0" err="1" smtClean="0">
                  <a:latin typeface="Courier New" charset="0"/>
                </a:rPr>
                <a:t>error("Unbalanced</a:t>
              </a:r>
              <a:r>
                <a:rPr lang="en-US" dirty="0" smtClean="0">
                  <a:latin typeface="Courier New" charset="0"/>
                </a:rPr>
                <a:t> parentheses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return exp;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141" name="Rectangle 27"/>
            <p:cNvSpPr>
              <a:spLocks noChangeArrowheads="1"/>
            </p:cNvSpPr>
            <p:nvPr/>
          </p:nvSpPr>
          <p:spPr bwMode="auto">
            <a:xfrm>
              <a:off x="2124" y="2784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Text Box 28"/>
            <p:cNvSpPr txBox="1">
              <a:spLocks noChangeArrowheads="1"/>
            </p:cNvSpPr>
            <p:nvPr/>
          </p:nvSpPr>
          <p:spPr bwMode="auto">
            <a:xfrm>
              <a:off x="2074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143" name="Rectangle 29"/>
            <p:cNvSpPr>
              <a:spLocks noChangeArrowheads="1"/>
            </p:cNvSpPr>
            <p:nvPr/>
          </p:nvSpPr>
          <p:spPr bwMode="auto">
            <a:xfrm>
              <a:off x="412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Text Box 30"/>
            <p:cNvSpPr txBox="1">
              <a:spLocks noChangeArrowheads="1"/>
            </p:cNvSpPr>
            <p:nvPr/>
          </p:nvSpPr>
          <p:spPr bwMode="auto">
            <a:xfrm>
              <a:off x="409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145" name="Rectangle 31"/>
            <p:cNvSpPr>
              <a:spLocks noChangeArrowheads="1"/>
            </p:cNvSpPr>
            <p:nvPr/>
          </p:nvSpPr>
          <p:spPr bwMode="auto">
            <a:xfrm>
              <a:off x="476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Text Box 32"/>
            <p:cNvSpPr txBox="1">
              <a:spLocks noChangeArrowheads="1"/>
            </p:cNvSpPr>
            <p:nvPr/>
          </p:nvSpPr>
          <p:spPr bwMode="auto">
            <a:xfrm>
              <a:off x="473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147" name="Rectangle 27"/>
            <p:cNvSpPr>
              <a:spLocks noChangeArrowheads="1"/>
            </p:cNvSpPr>
            <p:nvPr/>
          </p:nvSpPr>
          <p:spPr bwMode="auto">
            <a:xfrm>
              <a:off x="3360" y="2783"/>
              <a:ext cx="674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Text Box 28"/>
            <p:cNvSpPr txBox="1">
              <a:spLocks noChangeArrowheads="1"/>
            </p:cNvSpPr>
            <p:nvPr/>
          </p:nvSpPr>
          <p:spPr bwMode="auto">
            <a:xfrm>
              <a:off x="3312" y="2598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type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47983" name="Rectangle 111"/>
          <p:cNvSpPr>
            <a:spLocks noChangeArrowheads="1"/>
          </p:cNvSpPr>
          <p:nvPr/>
        </p:nvSpPr>
        <p:spPr bwMode="auto">
          <a:xfrm>
            <a:off x="3661785" y="5192335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7984" name="Text Box 112"/>
          <p:cNvSpPr txBox="1">
            <a:spLocks noChangeArrowheads="1"/>
          </p:cNvSpPr>
          <p:nvPr/>
        </p:nvSpPr>
        <p:spPr bwMode="auto">
          <a:xfrm>
            <a:off x="5055610" y="530724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7985" name="Rectangle 113"/>
          <p:cNvSpPr>
            <a:spLocks noChangeArrowheads="1"/>
          </p:cNvSpPr>
          <p:nvPr/>
        </p:nvSpPr>
        <p:spPr bwMode="auto">
          <a:xfrm>
            <a:off x="1282700" y="2595334"/>
            <a:ext cx="382270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7986" name="Rectangle 114"/>
          <p:cNvSpPr>
            <a:spLocks noChangeArrowheads="1"/>
          </p:cNvSpPr>
          <p:nvPr/>
        </p:nvSpPr>
        <p:spPr bwMode="auto">
          <a:xfrm>
            <a:off x="1282700" y="2826805"/>
            <a:ext cx="4919472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7987" name="Rectangle 115"/>
          <p:cNvSpPr>
            <a:spLocks noChangeArrowheads="1"/>
          </p:cNvSpPr>
          <p:nvPr/>
        </p:nvSpPr>
        <p:spPr bwMode="auto">
          <a:xfrm>
            <a:off x="1282699" y="3065231"/>
            <a:ext cx="544068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7988" name="Rectangle 116"/>
          <p:cNvSpPr>
            <a:spLocks noChangeArrowheads="1"/>
          </p:cNvSpPr>
          <p:nvPr/>
        </p:nvSpPr>
        <p:spPr bwMode="auto">
          <a:xfrm>
            <a:off x="1282700" y="3309855"/>
            <a:ext cx="7260167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7990" name="Text Box 118"/>
          <p:cNvSpPr txBox="1">
            <a:spLocks noChangeArrowheads="1"/>
          </p:cNvSpPr>
          <p:nvPr/>
        </p:nvSpPr>
        <p:spPr bwMode="auto">
          <a:xfrm>
            <a:off x="5249285" y="530724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7991" name="Rectangle 119"/>
          <p:cNvSpPr>
            <a:spLocks noChangeArrowheads="1"/>
          </p:cNvSpPr>
          <p:nvPr/>
        </p:nvSpPr>
        <p:spPr bwMode="auto">
          <a:xfrm>
            <a:off x="6815138" y="5201860"/>
            <a:ext cx="8699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1</a:t>
            </a:r>
            <a:endParaRPr lang="en-US" dirty="0">
              <a:latin typeface="Courier New" charset="0"/>
            </a:endParaRPr>
          </a:p>
        </p:txBody>
      </p:sp>
      <p:sp>
        <p:nvSpPr>
          <p:cNvPr id="149" name="Rectangle 119"/>
          <p:cNvSpPr>
            <a:spLocks noChangeArrowheads="1"/>
          </p:cNvSpPr>
          <p:nvPr/>
        </p:nvSpPr>
        <p:spPr bwMode="auto">
          <a:xfrm>
            <a:off x="5604933" y="5201854"/>
            <a:ext cx="1064109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noProof="1" smtClean="0">
                <a:latin typeface="Courier New" charset="0"/>
              </a:rPr>
              <a:t>NUMBER</a:t>
            </a:r>
            <a:endParaRPr lang="en-US" dirty="0">
              <a:latin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7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47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7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47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7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47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7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7983" grpId="0"/>
      <p:bldP spid="847984" grpId="0"/>
      <p:bldP spid="847984" grpId="1"/>
      <p:bldP spid="847985" grpId="0" animBg="1"/>
      <p:bldP spid="847986" grpId="0" animBg="1"/>
      <p:bldP spid="847987" grpId="0" animBg="1"/>
      <p:bldP spid="847988" grpId="0" animBg="1"/>
      <p:bldP spid="847990" grpId="0"/>
      <p:bldP spid="847991" grpId="0"/>
      <p:bldP spid="149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2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49923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9924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49926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27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9928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29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9930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31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9932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33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9934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35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9936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37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9938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39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49940" name="Rectangle 20"/>
          <p:cNvSpPr>
            <a:spLocks noChangeArrowheads="1"/>
          </p:cNvSpPr>
          <p:nvPr/>
        </p:nvSpPr>
        <p:spPr bwMode="auto">
          <a:xfrm>
            <a:off x="1600200" y="435610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9941" name="Text Box 21"/>
          <p:cNvSpPr txBox="1">
            <a:spLocks noChangeArrowheads="1"/>
          </p:cNvSpPr>
          <p:nvPr/>
        </p:nvSpPr>
        <p:spPr bwMode="auto">
          <a:xfrm>
            <a:off x="3530600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49943" name="Rectangle 23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44" name="Rectangle 24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9945" name="Rectangle 25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46" name="Rectangle 26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49947" name="Oval 27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9948" name="AutoShape 28"/>
          <p:cNvCxnSpPr>
            <a:cxnSpLocks noChangeShapeType="1"/>
            <a:stCxn id="849947" idx="4"/>
            <a:endCxn id="849945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44060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49949" name="Text Box 29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9950" name="Rectangle 30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49951" name="Text Box 31"/>
          <p:cNvSpPr txBox="1">
            <a:spLocks noChangeArrowheads="1"/>
          </p:cNvSpPr>
          <p:nvPr/>
        </p:nvSpPr>
        <p:spPr bwMode="auto">
          <a:xfrm>
            <a:off x="4537075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4" name="Group 32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49953" name="Rectangle 33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54" name="Text Box 34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49955" name="Rectangle 35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56" name="Text Box 36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9957" name="Rectangle 37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58" name="Text Box 38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49959" name="Rectangle 39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60" name="Text Box 40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9961" name="Rectangle 41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62" name="Text Box 42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49963" name="Rectangle 43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64" name="Text Box 44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49965" name="Rectangle 45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66" name="Text Box 46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49967" name="Rectangle 47"/>
          <p:cNvSpPr>
            <a:spLocks noChangeArrowheads="1"/>
          </p:cNvSpPr>
          <p:nvPr/>
        </p:nvSpPr>
        <p:spPr bwMode="auto">
          <a:xfrm>
            <a:off x="1685925" y="464185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49968" name="Text Box 48"/>
          <p:cNvSpPr txBox="1">
            <a:spLocks noChangeArrowheads="1"/>
          </p:cNvSpPr>
          <p:nvPr/>
        </p:nvSpPr>
        <p:spPr bwMode="auto">
          <a:xfrm>
            <a:off x="361632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5" name="Group 49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49970" name="Rectangle 50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71" name="Rectangle 51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9972" name="Rectangle 52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73" name="Rectangle 53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49974" name="Oval 54"/>
          <p:cNvSpPr>
            <a:spLocks noChangeArrowheads="1"/>
          </p:cNvSpPr>
          <p:nvPr/>
        </p:nvSpPr>
        <p:spPr bwMode="auto">
          <a:xfrm>
            <a:off x="7086600" y="4775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9975" name="Text Box 55"/>
          <p:cNvSpPr txBox="1">
            <a:spLocks noChangeArrowheads="1"/>
          </p:cNvSpPr>
          <p:nvPr/>
        </p:nvSpPr>
        <p:spPr bwMode="auto">
          <a:xfrm>
            <a:off x="30734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49976" name="Text Box 56"/>
          <p:cNvSpPr txBox="1">
            <a:spLocks noChangeArrowheads="1"/>
          </p:cNvSpPr>
          <p:nvPr/>
        </p:nvSpPr>
        <p:spPr bwMode="auto">
          <a:xfrm>
            <a:off x="462597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3</a:t>
            </a:r>
          </a:p>
        </p:txBody>
      </p:sp>
      <p:sp>
        <p:nvSpPr>
          <p:cNvPr id="849977" name="Rectangle 57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*</a:t>
            </a:r>
            <a:endParaRPr lang="en-US">
              <a:latin typeface="Courier New" charset="0"/>
            </a:endParaRPr>
          </a:p>
        </p:txBody>
      </p:sp>
      <p:sp>
        <p:nvSpPr>
          <p:cNvPr id="849978" name="Oval 58"/>
          <p:cNvSpPr>
            <a:spLocks noChangeArrowheads="1"/>
          </p:cNvSpPr>
          <p:nvPr/>
        </p:nvSpPr>
        <p:spPr bwMode="auto">
          <a:xfrm>
            <a:off x="8078788" y="4775200"/>
            <a:ext cx="74612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9979" name="AutoShape 59"/>
          <p:cNvCxnSpPr>
            <a:cxnSpLocks noChangeShapeType="1"/>
            <a:stCxn id="849978" idx="4"/>
            <a:endCxn id="849984" idx="1"/>
          </p:cNvCxnSpPr>
          <p:nvPr/>
        </p:nvCxnSpPr>
        <p:spPr bwMode="auto">
          <a:xfrm rot="5400000">
            <a:off x="6463299" y="4419014"/>
            <a:ext cx="1221997" cy="2083594"/>
          </a:xfrm>
          <a:prstGeom prst="bentConnector4">
            <a:avLst>
              <a:gd name="adj1" fmla="val 63560"/>
              <a:gd name="adj2" fmla="val 11097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6" name="Group 60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49981" name="Rectangle 61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82" name="Rectangle 62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9983" name="Rectangle 63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84" name="Rectangle 64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7" name="Group 65"/>
          <p:cNvGrpSpPr>
            <a:grpSpLocks/>
          </p:cNvGrpSpPr>
          <p:nvPr/>
        </p:nvGrpSpPr>
        <p:grpSpPr bwMode="auto">
          <a:xfrm>
            <a:off x="4886325" y="5919791"/>
            <a:ext cx="688975" cy="823913"/>
            <a:chOff x="3078" y="3729"/>
            <a:chExt cx="434" cy="519"/>
          </a:xfrm>
        </p:grpSpPr>
        <p:sp>
          <p:nvSpPr>
            <p:cNvPr id="849986" name="Rectangle 66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87" name="Rectangle 67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*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9988" name="Rectangle 68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89" name="Rectangle 69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49990" name="Rectangle 70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91" name="Rectangle 71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849992" name="AutoShape 72"/>
          <p:cNvCxnSpPr>
            <a:cxnSpLocks noChangeShapeType="1"/>
            <a:stCxn id="849974" idx="4"/>
            <a:endCxn id="849989" idx="1"/>
          </p:cNvCxnSpPr>
          <p:nvPr/>
        </p:nvCxnSpPr>
        <p:spPr bwMode="auto">
          <a:xfrm rot="5400000">
            <a:off x="5395706" y="4343608"/>
            <a:ext cx="1221997" cy="2234407"/>
          </a:xfrm>
          <a:prstGeom prst="bentConnector4">
            <a:avLst>
              <a:gd name="adj1" fmla="val 49703"/>
              <a:gd name="adj2" fmla="val 11023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49993" name="AutoShape 73"/>
          <p:cNvCxnSpPr>
            <a:cxnSpLocks noChangeShapeType="1"/>
            <a:stCxn id="849994" idx="6"/>
            <a:endCxn id="849984" idx="1"/>
          </p:cNvCxnSpPr>
          <p:nvPr/>
        </p:nvCxnSpPr>
        <p:spPr bwMode="auto">
          <a:xfrm flipV="1">
            <a:off x="5446713" y="6071810"/>
            <a:ext cx="585787" cy="545684"/>
          </a:xfrm>
          <a:prstGeom prst="bentConnector3">
            <a:avLst>
              <a:gd name="adj1" fmla="val 60324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49994" name="Oval 74"/>
          <p:cNvSpPr>
            <a:spLocks noChangeArrowheads="1"/>
          </p:cNvSpPr>
          <p:nvPr/>
        </p:nvSpPr>
        <p:spPr bwMode="auto">
          <a:xfrm>
            <a:off x="53721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9995" name="Oval 75"/>
          <p:cNvSpPr>
            <a:spLocks noChangeArrowheads="1"/>
          </p:cNvSpPr>
          <p:nvPr/>
        </p:nvSpPr>
        <p:spPr bwMode="auto">
          <a:xfrm>
            <a:off x="50165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49996" name="AutoShape 76"/>
          <p:cNvCxnSpPr>
            <a:cxnSpLocks noChangeShapeType="1"/>
            <a:stCxn id="849995" idx="2"/>
          </p:cNvCxnSpPr>
          <p:nvPr/>
        </p:nvCxnSpPr>
        <p:spPr bwMode="auto">
          <a:xfrm rot="10800000">
            <a:off x="3759200" y="6096000"/>
            <a:ext cx="1257300" cy="522288"/>
          </a:xfrm>
          <a:prstGeom prst="bentConnector3">
            <a:avLst>
              <a:gd name="adj1" fmla="val 118306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8" name="Group 77"/>
          <p:cNvGrpSpPr>
            <a:grpSpLocks/>
          </p:cNvGrpSpPr>
          <p:nvPr/>
        </p:nvGrpSpPr>
        <p:grpSpPr bwMode="auto">
          <a:xfrm>
            <a:off x="4625975" y="4610100"/>
            <a:ext cx="873125" cy="336550"/>
            <a:chOff x="2914" y="2904"/>
            <a:chExt cx="550" cy="212"/>
          </a:xfrm>
        </p:grpSpPr>
        <p:sp>
          <p:nvSpPr>
            <p:cNvPr id="849998" name="Rectangle 78"/>
            <p:cNvSpPr>
              <a:spLocks noChangeArrowheads="1"/>
            </p:cNvSpPr>
            <p:nvPr/>
          </p:nvSpPr>
          <p:spPr bwMode="auto">
            <a:xfrm>
              <a:off x="2964" y="291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999" name="Text Box 79"/>
            <p:cNvSpPr txBox="1">
              <a:spLocks noChangeArrowheads="1"/>
            </p:cNvSpPr>
            <p:nvPr/>
          </p:nvSpPr>
          <p:spPr bwMode="auto">
            <a:xfrm>
              <a:off x="2914" y="2904"/>
              <a:ext cx="55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b="0" dirty="0"/>
                <a:t>2</a:t>
              </a:r>
            </a:p>
          </p:txBody>
        </p:sp>
      </p:grpSp>
      <p:grpSp>
        <p:nvGrpSpPr>
          <p:cNvPr id="9" name="Group 80"/>
          <p:cNvGrpSpPr>
            <a:grpSpLocks/>
          </p:cNvGrpSpPr>
          <p:nvPr/>
        </p:nvGrpSpPr>
        <p:grpSpPr bwMode="auto">
          <a:xfrm>
            <a:off x="5670550" y="4648200"/>
            <a:ext cx="838200" cy="314325"/>
            <a:chOff x="3572" y="2928"/>
            <a:chExt cx="528" cy="198"/>
          </a:xfrm>
        </p:grpSpPr>
        <p:sp>
          <p:nvSpPr>
            <p:cNvPr id="850001" name="Rectangle 81"/>
            <p:cNvSpPr>
              <a:spLocks noChangeArrowheads="1"/>
            </p:cNvSpPr>
            <p:nvPr/>
          </p:nvSpPr>
          <p:spPr bwMode="auto">
            <a:xfrm>
              <a:off x="3607" y="292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002" name="Rectangle 82"/>
            <p:cNvSpPr>
              <a:spLocks noChangeArrowheads="1"/>
            </p:cNvSpPr>
            <p:nvPr/>
          </p:nvSpPr>
          <p:spPr bwMode="auto">
            <a:xfrm>
              <a:off x="3572" y="2928"/>
              <a:ext cx="52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+</a:t>
              </a:r>
              <a:endParaRPr lang="en-US">
                <a:latin typeface="Courier New" charset="0"/>
              </a:endParaRPr>
            </a:p>
          </p:txBody>
        </p:sp>
      </p:grpSp>
      <p:grpSp>
        <p:nvGrpSpPr>
          <p:cNvPr id="10" name="Group 83"/>
          <p:cNvGrpSpPr>
            <a:grpSpLocks/>
          </p:cNvGrpSpPr>
          <p:nvPr/>
        </p:nvGrpSpPr>
        <p:grpSpPr bwMode="auto">
          <a:xfrm>
            <a:off x="708025" y="1987550"/>
            <a:ext cx="8089900" cy="3384549"/>
            <a:chOff x="336" y="896"/>
            <a:chExt cx="5096" cy="2132"/>
          </a:xfrm>
        </p:grpSpPr>
        <p:sp>
          <p:nvSpPr>
            <p:cNvPr id="850004" name="Rectangle 84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005" name="Text Box 85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50006" name="Rectangle 86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007" name="Text Box 87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0008" name="Rectangle 88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009" name="Text Box 89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50010" name="Rectangle 90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011" name="Text Box 91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0012" name="Rectangle 92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013" name="Text Box 93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0014" name="Rectangle 94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015" name="Text Box 95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50016" name="Rectangle 96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017" name="Text Box 97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50018" name="Rectangle 98"/>
          <p:cNvSpPr>
            <a:spLocks noChangeArrowheads="1"/>
          </p:cNvSpPr>
          <p:nvPr/>
        </p:nvSpPr>
        <p:spPr bwMode="auto">
          <a:xfrm>
            <a:off x="1774825" y="48970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50019" name="Text Box 99"/>
          <p:cNvSpPr txBox="1">
            <a:spLocks noChangeArrowheads="1"/>
          </p:cNvSpPr>
          <p:nvPr/>
        </p:nvSpPr>
        <p:spPr bwMode="auto">
          <a:xfrm>
            <a:off x="3162300" y="50119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50020" name="Text Box 100"/>
          <p:cNvSpPr txBox="1">
            <a:spLocks noChangeArrowheads="1"/>
          </p:cNvSpPr>
          <p:nvPr/>
        </p:nvSpPr>
        <p:spPr bwMode="auto">
          <a:xfrm>
            <a:off x="3705225" y="48964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2</a:t>
            </a:r>
          </a:p>
        </p:txBody>
      </p:sp>
      <p:grpSp>
        <p:nvGrpSpPr>
          <p:cNvPr id="11" name="Group 110"/>
          <p:cNvGrpSpPr>
            <a:grpSpLocks/>
          </p:cNvGrpSpPr>
          <p:nvPr/>
        </p:nvGrpSpPr>
        <p:grpSpPr bwMode="auto">
          <a:xfrm>
            <a:off x="8077200" y="5919787"/>
            <a:ext cx="762000" cy="571500"/>
            <a:chOff x="5112" y="3729"/>
            <a:chExt cx="480" cy="360"/>
          </a:xfrm>
        </p:grpSpPr>
        <p:sp>
          <p:nvSpPr>
            <p:cNvPr id="850031" name="Rectangle 111"/>
            <p:cNvSpPr>
              <a:spLocks noChangeArrowheads="1"/>
            </p:cNvSpPr>
            <p:nvPr/>
          </p:nvSpPr>
          <p:spPr bwMode="auto">
            <a:xfrm>
              <a:off x="5136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032" name="Rectangle 112"/>
            <p:cNvSpPr>
              <a:spLocks noChangeArrowheads="1"/>
            </p:cNvSpPr>
            <p:nvPr/>
          </p:nvSpPr>
          <p:spPr bwMode="auto">
            <a:xfrm>
              <a:off x="5138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1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0033" name="Rectangle 113"/>
            <p:cNvSpPr>
              <a:spLocks noChangeArrowheads="1"/>
            </p:cNvSpPr>
            <p:nvPr/>
          </p:nvSpPr>
          <p:spPr bwMode="auto">
            <a:xfrm>
              <a:off x="5136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034" name="Rectangle 114"/>
            <p:cNvSpPr>
              <a:spLocks noChangeArrowheads="1"/>
            </p:cNvSpPr>
            <p:nvPr/>
          </p:nvSpPr>
          <p:spPr bwMode="auto">
            <a:xfrm>
              <a:off x="511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12" name="Group 24"/>
          <p:cNvGrpSpPr>
            <a:grpSpLocks/>
          </p:cNvGrpSpPr>
          <p:nvPr/>
        </p:nvGrpSpPr>
        <p:grpSpPr bwMode="auto">
          <a:xfrm>
            <a:off x="803120" y="2278441"/>
            <a:ext cx="8064500" cy="3384549"/>
            <a:chOff x="336" y="960"/>
            <a:chExt cx="5080" cy="2132"/>
          </a:xfrm>
        </p:grpSpPr>
        <p:sp>
          <p:nvSpPr>
            <p:cNvPr id="116" name="Rectangle 25"/>
            <p:cNvSpPr>
              <a:spLocks noChangeArrowheads="1"/>
            </p:cNvSpPr>
            <p:nvPr/>
          </p:nvSpPr>
          <p:spPr bwMode="auto">
            <a:xfrm>
              <a:off x="336" y="971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Text Box 26"/>
            <p:cNvSpPr txBox="1">
              <a:spLocks noChangeArrowheads="1"/>
            </p:cNvSpPr>
            <p:nvPr/>
          </p:nvSpPr>
          <p:spPr bwMode="auto">
            <a:xfrm>
              <a:off x="408" y="960"/>
              <a:ext cx="4905" cy="18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readT(TokenScanner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scanner)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string token =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TokenType</a:t>
              </a:r>
              <a:r>
                <a:rPr lang="en-US" dirty="0" smtClean="0">
                  <a:latin typeface="Courier New" charset="0"/>
                </a:rPr>
                <a:t> type = </a:t>
              </a:r>
              <a:r>
                <a:rPr lang="en-US" dirty="0" err="1" smtClean="0">
                  <a:latin typeface="Courier New" charset="0"/>
                </a:rPr>
                <a:t>scanner.getTokenType(token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WORD) return new </a:t>
              </a:r>
              <a:r>
                <a:rPr lang="en-US" dirty="0" err="1" smtClean="0">
                  <a:latin typeface="Courier New" charset="0"/>
                </a:rPr>
                <a:t>IdentifierExp(token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(type == NUMBER) return new </a:t>
              </a:r>
              <a:r>
                <a:rPr lang="en-US" dirty="0" err="1" smtClean="0">
                  <a:latin typeface="Courier New" charset="0"/>
                </a:rPr>
                <a:t>ConstantExp(stringToInteger(token</a:t>
              </a:r>
              <a:r>
                <a:rPr lang="en-US" dirty="0" smtClean="0">
                  <a:latin typeface="Courier New" charset="0"/>
                </a:rPr>
                <a:t>));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(token != "(") </a:t>
              </a:r>
              <a:r>
                <a:rPr lang="en-US" dirty="0" err="1" smtClean="0">
                  <a:latin typeface="Courier New" charset="0"/>
                </a:rPr>
                <a:t>error("Illegal</a:t>
              </a:r>
              <a:r>
                <a:rPr lang="en-US" dirty="0" smtClean="0">
                  <a:latin typeface="Courier New" charset="0"/>
                </a:rPr>
                <a:t> term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Expression *exp =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0);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 smtClean="0">
                  <a:latin typeface="Courier New" charset="0"/>
                </a:rPr>
                <a:t>() != ")") 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</a:t>
              </a:r>
              <a:r>
                <a:rPr lang="en-US" dirty="0" err="1" smtClean="0">
                  <a:latin typeface="Courier New" charset="0"/>
                </a:rPr>
                <a:t>error("Unbalanced</a:t>
              </a:r>
              <a:r>
                <a:rPr lang="en-US" dirty="0" smtClean="0">
                  <a:latin typeface="Courier New" charset="0"/>
                </a:rPr>
                <a:t> parentheses in expression");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return exp;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118" name="Rectangle 27"/>
            <p:cNvSpPr>
              <a:spLocks noChangeArrowheads="1"/>
            </p:cNvSpPr>
            <p:nvPr/>
          </p:nvSpPr>
          <p:spPr bwMode="auto">
            <a:xfrm>
              <a:off x="2124" y="2784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Text Box 28"/>
            <p:cNvSpPr txBox="1">
              <a:spLocks noChangeArrowheads="1"/>
            </p:cNvSpPr>
            <p:nvPr/>
          </p:nvSpPr>
          <p:spPr bwMode="auto">
            <a:xfrm>
              <a:off x="2074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120" name="Rectangle 29"/>
            <p:cNvSpPr>
              <a:spLocks noChangeArrowheads="1"/>
            </p:cNvSpPr>
            <p:nvPr/>
          </p:nvSpPr>
          <p:spPr bwMode="auto">
            <a:xfrm>
              <a:off x="412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Text Box 30"/>
            <p:cNvSpPr txBox="1">
              <a:spLocks noChangeArrowheads="1"/>
            </p:cNvSpPr>
            <p:nvPr/>
          </p:nvSpPr>
          <p:spPr bwMode="auto">
            <a:xfrm>
              <a:off x="409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122" name="Rectangle 31"/>
            <p:cNvSpPr>
              <a:spLocks noChangeArrowheads="1"/>
            </p:cNvSpPr>
            <p:nvPr/>
          </p:nvSpPr>
          <p:spPr bwMode="auto">
            <a:xfrm>
              <a:off x="4760" y="2784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Text Box 32"/>
            <p:cNvSpPr txBox="1">
              <a:spLocks noChangeArrowheads="1"/>
            </p:cNvSpPr>
            <p:nvPr/>
          </p:nvSpPr>
          <p:spPr bwMode="auto">
            <a:xfrm>
              <a:off x="4736" y="2597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124" name="Rectangle 27"/>
            <p:cNvSpPr>
              <a:spLocks noChangeArrowheads="1"/>
            </p:cNvSpPr>
            <p:nvPr/>
          </p:nvSpPr>
          <p:spPr bwMode="auto">
            <a:xfrm>
              <a:off x="3360" y="2783"/>
              <a:ext cx="674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Text Box 28"/>
            <p:cNvSpPr txBox="1">
              <a:spLocks noChangeArrowheads="1"/>
            </p:cNvSpPr>
            <p:nvPr/>
          </p:nvSpPr>
          <p:spPr bwMode="auto">
            <a:xfrm>
              <a:off x="3312" y="2598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type</a:t>
              </a:r>
              <a:endParaRPr lang="en-US" dirty="0">
                <a:latin typeface="Courier New" charset="0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9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51971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1972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51974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975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51976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977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1978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979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51980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981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1982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983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1984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985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51986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987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51988" name="Rectangle 20"/>
          <p:cNvSpPr>
            <a:spLocks noChangeArrowheads="1"/>
          </p:cNvSpPr>
          <p:nvPr/>
        </p:nvSpPr>
        <p:spPr bwMode="auto">
          <a:xfrm>
            <a:off x="1600200" y="435610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51989" name="Text Box 21"/>
          <p:cNvSpPr txBox="1">
            <a:spLocks noChangeArrowheads="1"/>
          </p:cNvSpPr>
          <p:nvPr/>
        </p:nvSpPr>
        <p:spPr bwMode="auto">
          <a:xfrm>
            <a:off x="3530600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51991" name="Rectangle 23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992" name="Rectangle 24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1993" name="Rectangle 25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994" name="Rectangle 26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51995" name="Oval 27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1996" name="AutoShape 28"/>
          <p:cNvCxnSpPr>
            <a:cxnSpLocks noChangeShapeType="1"/>
            <a:stCxn id="851995" idx="4"/>
            <a:endCxn id="851993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44060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51997" name="Text Box 29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51998" name="Rectangle 30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51999" name="Text Box 31"/>
          <p:cNvSpPr txBox="1">
            <a:spLocks noChangeArrowheads="1"/>
          </p:cNvSpPr>
          <p:nvPr/>
        </p:nvSpPr>
        <p:spPr bwMode="auto">
          <a:xfrm>
            <a:off x="4537075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4" name="Group 32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52001" name="Rectangle 33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02" name="Text Box 34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52003" name="Rectangle 35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04" name="Text Box 36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2005" name="Rectangle 37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06" name="Text Box 38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52007" name="Rectangle 39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08" name="Text Box 40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2009" name="Rectangle 41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10" name="Text Box 42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2011" name="Rectangle 43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12" name="Text Box 44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52013" name="Rectangle 45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14" name="Text Box 46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52015" name="Rectangle 47"/>
          <p:cNvSpPr>
            <a:spLocks noChangeArrowheads="1"/>
          </p:cNvSpPr>
          <p:nvPr/>
        </p:nvSpPr>
        <p:spPr bwMode="auto">
          <a:xfrm>
            <a:off x="1685925" y="46176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52016" name="Text Box 48"/>
          <p:cNvSpPr txBox="1">
            <a:spLocks noChangeArrowheads="1"/>
          </p:cNvSpPr>
          <p:nvPr/>
        </p:nvSpPr>
        <p:spPr bwMode="auto">
          <a:xfrm>
            <a:off x="361632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5" name="Group 49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52018" name="Rectangle 50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19" name="Rectangle 51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2020" name="Rectangle 52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21" name="Rectangle 53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52022" name="Oval 54"/>
          <p:cNvSpPr>
            <a:spLocks noChangeArrowheads="1"/>
          </p:cNvSpPr>
          <p:nvPr/>
        </p:nvSpPr>
        <p:spPr bwMode="auto">
          <a:xfrm>
            <a:off x="7086600" y="4775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2023" name="Text Box 55"/>
          <p:cNvSpPr txBox="1">
            <a:spLocks noChangeArrowheads="1"/>
          </p:cNvSpPr>
          <p:nvPr/>
        </p:nvSpPr>
        <p:spPr bwMode="auto">
          <a:xfrm>
            <a:off x="30734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52024" name="Text Box 56"/>
          <p:cNvSpPr txBox="1">
            <a:spLocks noChangeArrowheads="1"/>
          </p:cNvSpPr>
          <p:nvPr/>
        </p:nvSpPr>
        <p:spPr bwMode="auto">
          <a:xfrm>
            <a:off x="462597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3</a:t>
            </a:r>
          </a:p>
        </p:txBody>
      </p:sp>
      <p:sp>
        <p:nvSpPr>
          <p:cNvPr id="852025" name="Rectangle 57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*</a:t>
            </a:r>
            <a:endParaRPr lang="en-US">
              <a:latin typeface="Courier New" charset="0"/>
            </a:endParaRPr>
          </a:p>
        </p:txBody>
      </p:sp>
      <p:sp>
        <p:nvSpPr>
          <p:cNvPr id="852026" name="Oval 58"/>
          <p:cNvSpPr>
            <a:spLocks noChangeArrowheads="1"/>
          </p:cNvSpPr>
          <p:nvPr/>
        </p:nvSpPr>
        <p:spPr bwMode="auto">
          <a:xfrm>
            <a:off x="8078788" y="4775200"/>
            <a:ext cx="74612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2027" name="AutoShape 59"/>
          <p:cNvCxnSpPr>
            <a:cxnSpLocks noChangeShapeType="1"/>
            <a:stCxn id="852026" idx="4"/>
            <a:endCxn id="852032" idx="1"/>
          </p:cNvCxnSpPr>
          <p:nvPr/>
        </p:nvCxnSpPr>
        <p:spPr bwMode="auto">
          <a:xfrm rot="5400000">
            <a:off x="6463299" y="4419014"/>
            <a:ext cx="1221997" cy="2083594"/>
          </a:xfrm>
          <a:prstGeom prst="bentConnector4">
            <a:avLst>
              <a:gd name="adj1" fmla="val 63560"/>
              <a:gd name="adj2" fmla="val 11097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6" name="Group 60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52029" name="Rectangle 61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30" name="Rectangle 62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2031" name="Rectangle 63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32" name="Rectangle 64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7" name="Group 65"/>
          <p:cNvGrpSpPr>
            <a:grpSpLocks/>
          </p:cNvGrpSpPr>
          <p:nvPr/>
        </p:nvGrpSpPr>
        <p:grpSpPr bwMode="auto">
          <a:xfrm>
            <a:off x="4886325" y="5919791"/>
            <a:ext cx="688975" cy="823913"/>
            <a:chOff x="3078" y="3729"/>
            <a:chExt cx="434" cy="519"/>
          </a:xfrm>
        </p:grpSpPr>
        <p:sp>
          <p:nvSpPr>
            <p:cNvPr id="852034" name="Rectangle 66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35" name="Rectangle 67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*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2036" name="Rectangle 68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37" name="Rectangle 69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2038" name="Rectangle 70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39" name="Rectangle 71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852040" name="AutoShape 72"/>
          <p:cNvCxnSpPr>
            <a:cxnSpLocks noChangeShapeType="1"/>
            <a:stCxn id="852022" idx="4"/>
            <a:endCxn id="852037" idx="1"/>
          </p:cNvCxnSpPr>
          <p:nvPr/>
        </p:nvCxnSpPr>
        <p:spPr bwMode="auto">
          <a:xfrm rot="5400000">
            <a:off x="5395706" y="4343608"/>
            <a:ext cx="1221997" cy="2234407"/>
          </a:xfrm>
          <a:prstGeom prst="bentConnector4">
            <a:avLst>
              <a:gd name="adj1" fmla="val 49703"/>
              <a:gd name="adj2" fmla="val 11023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52041" name="AutoShape 73"/>
          <p:cNvCxnSpPr>
            <a:cxnSpLocks noChangeShapeType="1"/>
            <a:stCxn id="852042" idx="6"/>
            <a:endCxn id="852032" idx="1"/>
          </p:cNvCxnSpPr>
          <p:nvPr/>
        </p:nvCxnSpPr>
        <p:spPr bwMode="auto">
          <a:xfrm flipV="1">
            <a:off x="5446713" y="6071810"/>
            <a:ext cx="585787" cy="545684"/>
          </a:xfrm>
          <a:prstGeom prst="bentConnector3">
            <a:avLst>
              <a:gd name="adj1" fmla="val 60324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52042" name="Oval 74"/>
          <p:cNvSpPr>
            <a:spLocks noChangeArrowheads="1"/>
          </p:cNvSpPr>
          <p:nvPr/>
        </p:nvSpPr>
        <p:spPr bwMode="auto">
          <a:xfrm>
            <a:off x="53721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2043" name="Oval 75"/>
          <p:cNvSpPr>
            <a:spLocks noChangeArrowheads="1"/>
          </p:cNvSpPr>
          <p:nvPr/>
        </p:nvSpPr>
        <p:spPr bwMode="auto">
          <a:xfrm>
            <a:off x="50165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2044" name="AutoShape 76"/>
          <p:cNvCxnSpPr>
            <a:cxnSpLocks noChangeShapeType="1"/>
            <a:stCxn id="852043" idx="2"/>
          </p:cNvCxnSpPr>
          <p:nvPr/>
        </p:nvCxnSpPr>
        <p:spPr bwMode="auto">
          <a:xfrm rot="10800000">
            <a:off x="3759200" y="6096000"/>
            <a:ext cx="1257300" cy="522288"/>
          </a:xfrm>
          <a:prstGeom prst="bentConnector3">
            <a:avLst>
              <a:gd name="adj1" fmla="val 118306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8" name="Group 77"/>
          <p:cNvGrpSpPr>
            <a:grpSpLocks/>
          </p:cNvGrpSpPr>
          <p:nvPr/>
        </p:nvGrpSpPr>
        <p:grpSpPr bwMode="auto">
          <a:xfrm>
            <a:off x="4625975" y="4629150"/>
            <a:ext cx="873125" cy="336550"/>
            <a:chOff x="2914" y="2916"/>
            <a:chExt cx="550" cy="212"/>
          </a:xfrm>
        </p:grpSpPr>
        <p:sp>
          <p:nvSpPr>
            <p:cNvPr id="852046" name="Rectangle 78"/>
            <p:cNvSpPr>
              <a:spLocks noChangeArrowheads="1"/>
            </p:cNvSpPr>
            <p:nvPr/>
          </p:nvSpPr>
          <p:spPr bwMode="auto">
            <a:xfrm>
              <a:off x="2964" y="291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47" name="Text Box 79"/>
            <p:cNvSpPr txBox="1">
              <a:spLocks noChangeArrowheads="1"/>
            </p:cNvSpPr>
            <p:nvPr/>
          </p:nvSpPr>
          <p:spPr bwMode="auto">
            <a:xfrm>
              <a:off x="2914" y="2889"/>
              <a:ext cx="55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b="0"/>
                <a:t>2</a:t>
              </a:r>
            </a:p>
          </p:txBody>
        </p:sp>
      </p:grpSp>
      <p:grpSp>
        <p:nvGrpSpPr>
          <p:cNvPr id="9" name="Group 80"/>
          <p:cNvGrpSpPr>
            <a:grpSpLocks/>
          </p:cNvGrpSpPr>
          <p:nvPr/>
        </p:nvGrpSpPr>
        <p:grpSpPr bwMode="auto">
          <a:xfrm>
            <a:off x="5670550" y="4648200"/>
            <a:ext cx="838200" cy="314325"/>
            <a:chOff x="3572" y="2928"/>
            <a:chExt cx="528" cy="198"/>
          </a:xfrm>
        </p:grpSpPr>
        <p:sp>
          <p:nvSpPr>
            <p:cNvPr id="852049" name="Rectangle 81"/>
            <p:cNvSpPr>
              <a:spLocks noChangeArrowheads="1"/>
            </p:cNvSpPr>
            <p:nvPr/>
          </p:nvSpPr>
          <p:spPr bwMode="auto">
            <a:xfrm>
              <a:off x="3607" y="292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50" name="Rectangle 82"/>
            <p:cNvSpPr>
              <a:spLocks noChangeArrowheads="1"/>
            </p:cNvSpPr>
            <p:nvPr/>
          </p:nvSpPr>
          <p:spPr bwMode="auto">
            <a:xfrm>
              <a:off x="3572" y="2928"/>
              <a:ext cx="52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+</a:t>
              </a:r>
              <a:endParaRPr lang="en-US">
                <a:latin typeface="Courier New" charset="0"/>
              </a:endParaRPr>
            </a:p>
          </p:txBody>
        </p:sp>
      </p:grpSp>
      <p:grpSp>
        <p:nvGrpSpPr>
          <p:cNvPr id="10" name="Group 83"/>
          <p:cNvGrpSpPr>
            <a:grpSpLocks/>
          </p:cNvGrpSpPr>
          <p:nvPr/>
        </p:nvGrpSpPr>
        <p:grpSpPr bwMode="auto">
          <a:xfrm>
            <a:off x="708025" y="1987550"/>
            <a:ext cx="8089900" cy="3384549"/>
            <a:chOff x="336" y="896"/>
            <a:chExt cx="5096" cy="2132"/>
          </a:xfrm>
        </p:grpSpPr>
        <p:sp>
          <p:nvSpPr>
            <p:cNvPr id="852052" name="Rectangle 84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53" name="Text Box 85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52054" name="Rectangle 86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55" name="Text Box 87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2056" name="Rectangle 88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57" name="Text Box 89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52058" name="Rectangle 90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59" name="Text Box 91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2060" name="Rectangle 92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61" name="Text Box 93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2062" name="Rectangle 94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63" name="Text Box 95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52064" name="Rectangle 96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65" name="Text Box 97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52066" name="Rectangle 98"/>
          <p:cNvSpPr>
            <a:spLocks noChangeArrowheads="1"/>
          </p:cNvSpPr>
          <p:nvPr/>
        </p:nvSpPr>
        <p:spPr bwMode="auto">
          <a:xfrm>
            <a:off x="1774825" y="48970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52067" name="Text Box 99"/>
          <p:cNvSpPr txBox="1">
            <a:spLocks noChangeArrowheads="1"/>
          </p:cNvSpPr>
          <p:nvPr/>
        </p:nvSpPr>
        <p:spPr bwMode="auto">
          <a:xfrm>
            <a:off x="3352800" y="50119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52068" name="Text Box 100"/>
          <p:cNvSpPr txBox="1">
            <a:spLocks noChangeArrowheads="1"/>
          </p:cNvSpPr>
          <p:nvPr/>
        </p:nvSpPr>
        <p:spPr bwMode="auto">
          <a:xfrm>
            <a:off x="3705225" y="48964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2</a:t>
            </a:r>
          </a:p>
        </p:txBody>
      </p:sp>
      <p:grpSp>
        <p:nvGrpSpPr>
          <p:cNvPr id="11" name="Group 101"/>
          <p:cNvGrpSpPr>
            <a:grpSpLocks/>
          </p:cNvGrpSpPr>
          <p:nvPr/>
        </p:nvGrpSpPr>
        <p:grpSpPr bwMode="auto">
          <a:xfrm>
            <a:off x="8077200" y="5919787"/>
            <a:ext cx="762000" cy="571500"/>
            <a:chOff x="5112" y="3729"/>
            <a:chExt cx="480" cy="360"/>
          </a:xfrm>
        </p:grpSpPr>
        <p:sp>
          <p:nvSpPr>
            <p:cNvPr id="852070" name="Rectangle 102"/>
            <p:cNvSpPr>
              <a:spLocks noChangeArrowheads="1"/>
            </p:cNvSpPr>
            <p:nvPr/>
          </p:nvSpPr>
          <p:spPr bwMode="auto">
            <a:xfrm>
              <a:off x="5136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71" name="Rectangle 103"/>
            <p:cNvSpPr>
              <a:spLocks noChangeArrowheads="1"/>
            </p:cNvSpPr>
            <p:nvPr/>
          </p:nvSpPr>
          <p:spPr bwMode="auto">
            <a:xfrm>
              <a:off x="5138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1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2072" name="Rectangle 104"/>
            <p:cNvSpPr>
              <a:spLocks noChangeArrowheads="1"/>
            </p:cNvSpPr>
            <p:nvPr/>
          </p:nvSpPr>
          <p:spPr bwMode="auto">
            <a:xfrm>
              <a:off x="5136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073" name="Rectangle 105"/>
            <p:cNvSpPr>
              <a:spLocks noChangeArrowheads="1"/>
            </p:cNvSpPr>
            <p:nvPr/>
          </p:nvSpPr>
          <p:spPr bwMode="auto">
            <a:xfrm>
              <a:off x="511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52074" name="Oval 106"/>
          <p:cNvSpPr>
            <a:spLocks noChangeArrowheads="1"/>
          </p:cNvSpPr>
          <p:nvPr/>
        </p:nvSpPr>
        <p:spPr bwMode="auto">
          <a:xfrm>
            <a:off x="7151688" y="5054600"/>
            <a:ext cx="74612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2075" name="AutoShape 107"/>
          <p:cNvCxnSpPr>
            <a:cxnSpLocks noChangeShapeType="1"/>
            <a:stCxn id="852074" idx="4"/>
            <a:endCxn id="852072" idx="1"/>
          </p:cNvCxnSpPr>
          <p:nvPr/>
        </p:nvCxnSpPr>
        <p:spPr bwMode="auto">
          <a:xfrm rot="16200000" flipH="1">
            <a:off x="7176294" y="5142707"/>
            <a:ext cx="952500" cy="925512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52076" name="Rectangle 108"/>
          <p:cNvSpPr>
            <a:spLocks noChangeArrowheads="1"/>
          </p:cNvSpPr>
          <p:nvPr/>
        </p:nvSpPr>
        <p:spPr bwMode="auto">
          <a:xfrm>
            <a:off x="1190625" y="2480280"/>
            <a:ext cx="14700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2077" name="Rectangle 109"/>
          <p:cNvSpPr>
            <a:spLocks noChangeArrowheads="1"/>
          </p:cNvSpPr>
          <p:nvPr/>
        </p:nvSpPr>
        <p:spPr bwMode="auto">
          <a:xfrm>
            <a:off x="1190625" y="2699355"/>
            <a:ext cx="13620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2078" name="Rectangle 110"/>
          <p:cNvSpPr>
            <a:spLocks noChangeArrowheads="1"/>
          </p:cNvSpPr>
          <p:nvPr/>
        </p:nvSpPr>
        <p:spPr bwMode="auto">
          <a:xfrm>
            <a:off x="1495425" y="2908905"/>
            <a:ext cx="31019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2079" name="Rectangle 111"/>
          <p:cNvSpPr>
            <a:spLocks noChangeArrowheads="1"/>
          </p:cNvSpPr>
          <p:nvPr/>
        </p:nvSpPr>
        <p:spPr bwMode="auto">
          <a:xfrm>
            <a:off x="1495425" y="3127980"/>
            <a:ext cx="3296708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2080" name="Rectangle 112"/>
          <p:cNvSpPr>
            <a:spLocks noChangeArrowheads="1"/>
          </p:cNvSpPr>
          <p:nvPr/>
        </p:nvSpPr>
        <p:spPr bwMode="auto">
          <a:xfrm>
            <a:off x="1495425" y="3337530"/>
            <a:ext cx="27717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2081" name="Rectangle 113"/>
          <p:cNvSpPr>
            <a:spLocks noChangeArrowheads="1"/>
          </p:cNvSpPr>
          <p:nvPr/>
        </p:nvSpPr>
        <p:spPr bwMode="auto">
          <a:xfrm>
            <a:off x="1190625" y="4200525"/>
            <a:ext cx="274955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2082" name="Rectangle 114"/>
          <p:cNvSpPr>
            <a:spLocks noChangeArrowheads="1"/>
          </p:cNvSpPr>
          <p:nvPr/>
        </p:nvSpPr>
        <p:spPr bwMode="auto">
          <a:xfrm>
            <a:off x="1190625" y="4406900"/>
            <a:ext cx="12541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2083" name="Text Box 115"/>
          <p:cNvSpPr txBox="1">
            <a:spLocks noChangeArrowheads="1"/>
          </p:cNvSpPr>
          <p:nvPr/>
        </p:nvSpPr>
        <p:spPr bwMode="auto">
          <a:xfrm>
            <a:off x="4714875" y="48964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2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2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2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2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2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2076" grpId="0" animBg="1"/>
      <p:bldP spid="852077" grpId="0" animBg="1"/>
      <p:bldP spid="852078" grpId="0" animBg="1"/>
      <p:bldP spid="852079" grpId="0" animBg="1"/>
      <p:bldP spid="852080" grpId="0" animBg="1"/>
      <p:bldP spid="852081" grpId="0" animBg="1"/>
      <p:bldP spid="852082" grpId="0" animBg="1"/>
      <p:bldP spid="852083" grpId="0" build="p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The Employee Hierarchy</a:t>
            </a:r>
            <a:endParaRPr lang="en-US" sz="4000" dirty="0">
              <a:solidFill>
                <a:srgbClr val="FF0000"/>
              </a:solidFill>
            </a:endParaRPr>
          </a:p>
        </p:txBody>
      </p:sp>
      <p:grpSp>
        <p:nvGrpSpPr>
          <p:cNvPr id="2" name="Group 44"/>
          <p:cNvGrpSpPr/>
          <p:nvPr/>
        </p:nvGrpSpPr>
        <p:grpSpPr>
          <a:xfrm>
            <a:off x="3397836" y="1245815"/>
            <a:ext cx="2317163" cy="1295400"/>
            <a:chOff x="3397836" y="1245815"/>
            <a:chExt cx="2317163" cy="1295400"/>
          </a:xfrm>
        </p:grpSpPr>
        <p:sp>
          <p:nvSpPr>
            <p:cNvPr id="87" name="Rectangle 86"/>
            <p:cNvSpPr/>
            <p:nvPr/>
          </p:nvSpPr>
          <p:spPr bwMode="auto">
            <a:xfrm>
              <a:off x="3429000" y="1277744"/>
              <a:ext cx="2278162" cy="12634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88" name="Straight Connector 87"/>
            <p:cNvCxnSpPr/>
            <p:nvPr/>
          </p:nvCxnSpPr>
          <p:spPr bwMode="auto">
            <a:xfrm flipV="1">
              <a:off x="3434122" y="153489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9" name="Straight Connector 88"/>
            <p:cNvCxnSpPr/>
            <p:nvPr/>
          </p:nvCxnSpPr>
          <p:spPr bwMode="auto">
            <a:xfrm flipV="1">
              <a:off x="3434122" y="158690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3434122" y="1245815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i="1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Employee</a:t>
              </a:r>
              <a:endParaRPr lang="en-US" i="1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3397836" y="1572980"/>
              <a:ext cx="2317163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getName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()</a:t>
              </a: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2546050" y="1766372"/>
            <a:ext cx="2317163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FF0000"/>
                </a:solidFill>
                <a:latin typeface="Courier New"/>
                <a:cs typeface="Courier New"/>
              </a:rPr>
              <a:t>virtual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getPay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</a:p>
        </p:txBody>
      </p:sp>
      <p:grpSp>
        <p:nvGrpSpPr>
          <p:cNvPr id="3" name="Group 47"/>
          <p:cNvGrpSpPr/>
          <p:nvPr/>
        </p:nvGrpSpPr>
        <p:grpSpPr>
          <a:xfrm>
            <a:off x="5684940" y="2487815"/>
            <a:ext cx="2849459" cy="2652665"/>
            <a:chOff x="5684940" y="2487815"/>
            <a:chExt cx="2849459" cy="2652665"/>
          </a:xfrm>
        </p:grpSpPr>
        <p:sp>
          <p:nvSpPr>
            <p:cNvPr id="128" name="Isosceles Triangle 127"/>
            <p:cNvSpPr/>
            <p:nvPr/>
          </p:nvSpPr>
          <p:spPr bwMode="auto">
            <a:xfrm rot="18480000">
              <a:off x="5684940" y="248781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9" name="Straight Connector 128"/>
            <p:cNvCxnSpPr>
              <a:stCxn id="128" idx="3"/>
              <a:endCxn id="132" idx="0"/>
            </p:cNvCxnSpPr>
            <p:nvPr/>
          </p:nvCxnSpPr>
          <p:spPr bwMode="auto">
            <a:xfrm>
              <a:off x="5889310" y="2672485"/>
              <a:ext cx="1429809" cy="1204524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2" name="Rectangle 131"/>
            <p:cNvSpPr/>
            <p:nvPr/>
          </p:nvSpPr>
          <p:spPr bwMode="auto">
            <a:xfrm>
              <a:off x="6180038" y="3877009"/>
              <a:ext cx="2278162" cy="12634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33" name="Straight Connector 132"/>
            <p:cNvCxnSpPr/>
            <p:nvPr/>
          </p:nvCxnSpPr>
          <p:spPr bwMode="auto">
            <a:xfrm flipV="1">
              <a:off x="6185160" y="4134155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" name="Straight Connector 133"/>
            <p:cNvCxnSpPr/>
            <p:nvPr/>
          </p:nvCxnSpPr>
          <p:spPr bwMode="auto">
            <a:xfrm flipV="1">
              <a:off x="6185160" y="4186165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5" name="TextBox 134"/>
            <p:cNvSpPr txBox="1"/>
            <p:nvPr/>
          </p:nvSpPr>
          <p:spPr>
            <a:xfrm>
              <a:off x="6185160" y="3845080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SalariedEmployee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6148874" y="4172245"/>
              <a:ext cx="2385525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setSalary(</a:t>
              </a:r>
              <a:r>
                <a:rPr lang="en-US" sz="1200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salary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</p:grpSp>
      <p:sp>
        <p:nvSpPr>
          <p:cNvPr id="33" name="Rectangle 32"/>
          <p:cNvSpPr/>
          <p:nvPr/>
        </p:nvSpPr>
        <p:spPr bwMode="auto">
          <a:xfrm>
            <a:off x="2514600" y="1775585"/>
            <a:ext cx="914400" cy="304800"/>
          </a:xfrm>
          <a:prstGeom prst="rect">
            <a:avLst/>
          </a:prstGeom>
          <a:solidFill>
            <a:srgbClr val="CC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3429000" y="1277744"/>
            <a:ext cx="2278162" cy="1263471"/>
          </a:xfrm>
          <a:prstGeom prst="rect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04975" y="4360345"/>
            <a:ext cx="2317163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FF0000"/>
                </a:solidFill>
                <a:latin typeface="Courier New"/>
                <a:cs typeface="Courier New"/>
              </a:rPr>
              <a:t>virtual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getPay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5273525" y="4369558"/>
            <a:ext cx="914400" cy="304800"/>
          </a:xfrm>
          <a:prstGeom prst="rect">
            <a:avLst/>
          </a:prstGeom>
          <a:solidFill>
            <a:srgbClr val="CC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80038" y="3877009"/>
            <a:ext cx="2278162" cy="1263471"/>
          </a:xfrm>
          <a:prstGeom prst="rect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4" name="Group 48"/>
          <p:cNvGrpSpPr/>
          <p:nvPr/>
        </p:nvGrpSpPr>
        <p:grpSpPr>
          <a:xfrm>
            <a:off x="3325266" y="2552275"/>
            <a:ext cx="2469564" cy="2588205"/>
            <a:chOff x="3325266" y="2552275"/>
            <a:chExt cx="2469564" cy="2588205"/>
          </a:xfrm>
        </p:grpSpPr>
        <p:sp>
          <p:nvSpPr>
            <p:cNvPr id="125" name="Isosceles Triangle 124"/>
            <p:cNvSpPr/>
            <p:nvPr/>
          </p:nvSpPr>
          <p:spPr bwMode="auto">
            <a:xfrm flipH="1">
              <a:off x="4455885" y="255227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6" name="Straight Connector 125"/>
            <p:cNvCxnSpPr>
              <a:stCxn id="125" idx="3"/>
              <a:endCxn id="120" idx="0"/>
            </p:cNvCxnSpPr>
            <p:nvPr/>
          </p:nvCxnSpPr>
          <p:spPr bwMode="auto">
            <a:xfrm rot="16200000" flipH="1">
              <a:off x="4023025" y="3328034"/>
              <a:ext cx="1096134" cy="181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0" name="Rectangle 119"/>
            <p:cNvSpPr/>
            <p:nvPr/>
          </p:nvSpPr>
          <p:spPr bwMode="auto">
            <a:xfrm>
              <a:off x="3352800" y="3877009"/>
              <a:ext cx="2438400" cy="12634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1" name="Straight Connector 120"/>
            <p:cNvCxnSpPr/>
            <p:nvPr/>
          </p:nvCxnSpPr>
          <p:spPr bwMode="auto">
            <a:xfrm flipV="1">
              <a:off x="3352800" y="4134155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2" name="Straight Connector 121"/>
            <p:cNvCxnSpPr/>
            <p:nvPr/>
          </p:nvCxnSpPr>
          <p:spPr bwMode="auto">
            <a:xfrm flipV="1">
              <a:off x="3352800" y="4186165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3" name="TextBox 122"/>
            <p:cNvSpPr txBox="1"/>
            <p:nvPr/>
          </p:nvSpPr>
          <p:spPr>
            <a:xfrm>
              <a:off x="3352800" y="3845080"/>
              <a:ext cx="243840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CommissionedEmployee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3325266" y="4172245"/>
              <a:ext cx="2469564" cy="677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setBaseSalary(</a:t>
              </a:r>
              <a:r>
                <a:rPr lang="en-US" sz="1200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dollars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setCommissionRate(</a:t>
              </a:r>
              <a:r>
                <a:rPr lang="en-US" sz="1200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rate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setSalesVolume(</a:t>
              </a:r>
              <a:r>
                <a:rPr lang="en-US" sz="1200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dollars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2471342" y="4743755"/>
            <a:ext cx="2317163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FF0000"/>
                </a:solidFill>
                <a:latin typeface="Courier New"/>
                <a:cs typeface="Courier New"/>
              </a:rPr>
              <a:t>virtual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getPay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439892" y="4752968"/>
            <a:ext cx="914400" cy="304800"/>
          </a:xfrm>
          <a:prstGeom prst="rect">
            <a:avLst/>
          </a:prstGeom>
          <a:solidFill>
            <a:srgbClr val="CC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3352800" y="3877009"/>
            <a:ext cx="2441448" cy="1263471"/>
          </a:xfrm>
          <a:prstGeom prst="rect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5" name="Group 53"/>
          <p:cNvGrpSpPr/>
          <p:nvPr/>
        </p:nvGrpSpPr>
        <p:grpSpPr>
          <a:xfrm>
            <a:off x="654636" y="2487815"/>
            <a:ext cx="2808409" cy="2652665"/>
            <a:chOff x="654636" y="2487815"/>
            <a:chExt cx="2808409" cy="2652665"/>
          </a:xfrm>
        </p:grpSpPr>
        <p:sp>
          <p:nvSpPr>
            <p:cNvPr id="95" name="Isosceles Triangle 94"/>
            <p:cNvSpPr/>
            <p:nvPr/>
          </p:nvSpPr>
          <p:spPr bwMode="auto">
            <a:xfrm rot="3120000" flipH="1">
              <a:off x="3234445" y="248781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96" name="Straight Connector 95"/>
            <p:cNvCxnSpPr>
              <a:stCxn id="95" idx="3"/>
              <a:endCxn id="46" idx="0"/>
            </p:cNvCxnSpPr>
            <p:nvPr/>
          </p:nvCxnSpPr>
          <p:spPr bwMode="auto">
            <a:xfrm rot="10800000" flipV="1">
              <a:off x="1824881" y="2672485"/>
              <a:ext cx="1433794" cy="1204524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" name="Rectangle 45"/>
            <p:cNvSpPr/>
            <p:nvPr/>
          </p:nvSpPr>
          <p:spPr bwMode="auto">
            <a:xfrm>
              <a:off x="685800" y="3877009"/>
              <a:ext cx="2278162" cy="12634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 flipV="1">
              <a:off x="690922" y="4134155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 flipV="1">
              <a:off x="690922" y="4186165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690922" y="3845080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HourlyEmployee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54636" y="4172245"/>
              <a:ext cx="2393363" cy="483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setHourlyRate(</a:t>
              </a:r>
              <a:r>
                <a:rPr lang="en-US" sz="1200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wage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setHoursWorked(</a:t>
              </a:r>
              <a:r>
                <a:rPr lang="en-US" sz="1200" b="0" i="1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hours</a:t>
              </a:r>
              <a:r>
                <a:rPr lang="en-US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-198355" y="4558700"/>
            <a:ext cx="2317163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FF0000"/>
                </a:solidFill>
                <a:latin typeface="Courier New"/>
                <a:cs typeface="Courier New"/>
              </a:rPr>
              <a:t>virtual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getPay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</a:p>
        </p:txBody>
      </p:sp>
      <p:sp>
        <p:nvSpPr>
          <p:cNvPr id="36" name="Rectangle 35"/>
          <p:cNvSpPr/>
          <p:nvPr/>
        </p:nvSpPr>
        <p:spPr bwMode="auto">
          <a:xfrm>
            <a:off x="-229805" y="4567913"/>
            <a:ext cx="914400" cy="304800"/>
          </a:xfrm>
          <a:prstGeom prst="rect">
            <a:avLst/>
          </a:prstGeom>
          <a:solidFill>
            <a:srgbClr val="CC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1" name="Rectangle 40"/>
          <p:cNvSpPr/>
          <p:nvPr/>
        </p:nvSpPr>
        <p:spPr bwMode="auto">
          <a:xfrm>
            <a:off x="685800" y="3877009"/>
            <a:ext cx="2278162" cy="1263471"/>
          </a:xfrm>
          <a:prstGeom prst="rect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609600" y="5288767"/>
            <a:ext cx="7924800" cy="7632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In the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Employee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hierarchy, </a:t>
            </a:r>
            <a:r>
              <a:rPr lang="en-US" sz="20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getPay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is implemented differently in each subclass and must therefore be a </a:t>
            </a:r>
            <a:r>
              <a:rPr lang="en-US" sz="240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virtual method</a:t>
            </a:r>
            <a:r>
              <a:rPr lang="en-US" sz="2400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.</a:t>
            </a:r>
            <a:endParaRPr lang="en-US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94 0" pathEditMode="relative" ptsTypes="AA">
                                      <p:cBhvr>
                                        <p:cTn id="4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0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94 0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1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0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94 0" pathEditMode="relative" ptsTypes="AA">
                                      <p:cBhvr>
                                        <p:cTn id="5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6" presetID="0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94 0" pathEditMode="relative" ptsTypes="AA">
                                      <p:cBhvr>
                                        <p:cTn id="5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9" grpId="0"/>
      <p:bldP spid="39" grpId="1"/>
      <p:bldP spid="40" grpId="0" animBg="1"/>
      <p:bldP spid="43" grpId="0" animBg="1"/>
      <p:bldP spid="37" grpId="0"/>
      <p:bldP spid="37" grpId="1"/>
      <p:bldP spid="38" grpId="0" animBg="1"/>
      <p:bldP spid="42" grpId="0" animBg="1"/>
      <p:bldP spid="35" grpId="0"/>
      <p:bldP spid="35" grpId="1"/>
      <p:bldP spid="36" grpId="0" animBg="1"/>
      <p:bldP spid="41" grpId="0" animBg="1"/>
      <p:bldP spid="47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01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Tracing the Precedence Parser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54019" name="Rectangle 3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4020" name="Text Box 4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54022" name="Rectangle 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23" name="Text Box 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54024" name="Rectangle 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25" name="Text Box 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4026" name="Rectangle 1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27" name="Text Box 1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54028" name="Rectangle 1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29" name="Text Box 1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4030" name="Rectangle 1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31" name="Text Box 1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4032" name="Rectangle 1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33" name="Text Box 1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54034" name="Rectangle 1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35" name="Text Box 1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54036" name="Rectangle 20"/>
          <p:cNvSpPr>
            <a:spLocks noChangeArrowheads="1"/>
          </p:cNvSpPr>
          <p:nvPr/>
        </p:nvSpPr>
        <p:spPr bwMode="auto">
          <a:xfrm>
            <a:off x="1600200" y="435610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54037" name="Text Box 21"/>
          <p:cNvSpPr txBox="1">
            <a:spLocks noChangeArrowheads="1"/>
          </p:cNvSpPr>
          <p:nvPr/>
        </p:nvSpPr>
        <p:spPr bwMode="auto">
          <a:xfrm>
            <a:off x="3530600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54039" name="Rectangle 23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40" name="Rectangle 24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4041" name="Rectangle 25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42" name="Rectangle 26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54043" name="Oval 27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4044" name="AutoShape 28"/>
          <p:cNvCxnSpPr>
            <a:cxnSpLocks noChangeShapeType="1"/>
            <a:stCxn id="854043" idx="4"/>
            <a:endCxn id="854041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409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54045" name="Text Box 29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54046" name="Rectangle 30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54047" name="Text Box 31"/>
          <p:cNvSpPr txBox="1">
            <a:spLocks noChangeArrowheads="1"/>
          </p:cNvSpPr>
          <p:nvPr/>
        </p:nvSpPr>
        <p:spPr bwMode="auto">
          <a:xfrm>
            <a:off x="4537075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1</a:t>
            </a:r>
          </a:p>
        </p:txBody>
      </p:sp>
      <p:grpSp>
        <p:nvGrpSpPr>
          <p:cNvPr id="4" name="Group 32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54049" name="Rectangle 33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50" name="Text Box 34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54051" name="Rectangle 35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52" name="Text Box 36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4053" name="Rectangle 37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54" name="Text Box 38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54055" name="Rectangle 39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56" name="Text Box 40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4057" name="Rectangle 41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58" name="Text Box 42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4059" name="Rectangle 43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60" name="Text Box 44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54061" name="Rectangle 45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62" name="Text Box 46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54063" name="Rectangle 47"/>
          <p:cNvSpPr>
            <a:spLocks noChangeArrowheads="1"/>
          </p:cNvSpPr>
          <p:nvPr/>
        </p:nvSpPr>
        <p:spPr bwMode="auto">
          <a:xfrm>
            <a:off x="1685925" y="46176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54064" name="Text Box 48"/>
          <p:cNvSpPr txBox="1">
            <a:spLocks noChangeArrowheads="1"/>
          </p:cNvSpPr>
          <p:nvPr/>
        </p:nvSpPr>
        <p:spPr bwMode="auto">
          <a:xfrm>
            <a:off x="3616325" y="46170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1</a:t>
            </a:r>
          </a:p>
        </p:txBody>
      </p:sp>
      <p:grpSp>
        <p:nvGrpSpPr>
          <p:cNvPr id="5" name="Group 49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54066" name="Rectangle 50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67" name="Rectangle 51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4068" name="Rectangle 52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69" name="Rectangle 53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54070" name="Oval 54"/>
          <p:cNvSpPr>
            <a:spLocks noChangeArrowheads="1"/>
          </p:cNvSpPr>
          <p:nvPr/>
        </p:nvSpPr>
        <p:spPr bwMode="auto">
          <a:xfrm>
            <a:off x="7086600" y="4775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4071" name="Text Box 55"/>
          <p:cNvSpPr txBox="1">
            <a:spLocks noChangeArrowheads="1"/>
          </p:cNvSpPr>
          <p:nvPr/>
        </p:nvSpPr>
        <p:spPr bwMode="auto">
          <a:xfrm>
            <a:off x="32639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54072" name="Text Box 56"/>
          <p:cNvSpPr txBox="1">
            <a:spLocks noChangeArrowheads="1"/>
          </p:cNvSpPr>
          <p:nvPr/>
        </p:nvSpPr>
        <p:spPr bwMode="auto">
          <a:xfrm>
            <a:off x="4625975" y="459286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3</a:t>
            </a:r>
          </a:p>
        </p:txBody>
      </p:sp>
      <p:sp>
        <p:nvSpPr>
          <p:cNvPr id="854073" name="Rectangle 57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*</a:t>
            </a:r>
            <a:endParaRPr lang="en-US">
              <a:latin typeface="Courier New" charset="0"/>
            </a:endParaRPr>
          </a:p>
        </p:txBody>
      </p:sp>
      <p:sp>
        <p:nvSpPr>
          <p:cNvPr id="854074" name="Oval 58"/>
          <p:cNvSpPr>
            <a:spLocks noChangeArrowheads="1"/>
          </p:cNvSpPr>
          <p:nvPr/>
        </p:nvSpPr>
        <p:spPr bwMode="auto">
          <a:xfrm>
            <a:off x="8078788" y="4775200"/>
            <a:ext cx="74612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4075" name="AutoShape 59"/>
          <p:cNvCxnSpPr>
            <a:cxnSpLocks noChangeShapeType="1"/>
            <a:stCxn id="854074" idx="4"/>
            <a:endCxn id="854116" idx="1"/>
          </p:cNvCxnSpPr>
          <p:nvPr/>
        </p:nvCxnSpPr>
        <p:spPr bwMode="auto">
          <a:xfrm rot="5400000">
            <a:off x="7500144" y="5464969"/>
            <a:ext cx="1231900" cy="1588"/>
          </a:xfrm>
          <a:prstGeom prst="bentConnector4">
            <a:avLst>
              <a:gd name="adj1" fmla="val 64301"/>
              <a:gd name="adj2" fmla="val 1450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6" name="Group 60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54077" name="Rectangle 61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78" name="Rectangle 62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4079" name="Rectangle 63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80" name="Rectangle 64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7" name="Group 65"/>
          <p:cNvGrpSpPr>
            <a:grpSpLocks/>
          </p:cNvGrpSpPr>
          <p:nvPr/>
        </p:nvGrpSpPr>
        <p:grpSpPr bwMode="auto">
          <a:xfrm>
            <a:off x="4886325" y="5919791"/>
            <a:ext cx="688975" cy="823913"/>
            <a:chOff x="3078" y="3729"/>
            <a:chExt cx="434" cy="519"/>
          </a:xfrm>
        </p:grpSpPr>
        <p:sp>
          <p:nvSpPr>
            <p:cNvPr id="854082" name="Rectangle 66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83" name="Rectangle 67"/>
            <p:cNvSpPr>
              <a:spLocks noChangeArrowheads="1"/>
            </p:cNvSpPr>
            <p:nvPr/>
          </p:nvSpPr>
          <p:spPr bwMode="auto">
            <a:xfrm>
              <a:off x="3080" y="3896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*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4084" name="Rectangle 68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85" name="Rectangle 69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4086" name="Rectangle 70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87" name="Rectangle 71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854088" name="AutoShape 72"/>
          <p:cNvCxnSpPr>
            <a:cxnSpLocks noChangeShapeType="1"/>
            <a:stCxn id="854070" idx="4"/>
            <a:endCxn id="854085" idx="1"/>
          </p:cNvCxnSpPr>
          <p:nvPr/>
        </p:nvCxnSpPr>
        <p:spPr bwMode="auto">
          <a:xfrm rot="5400000">
            <a:off x="5395706" y="4343608"/>
            <a:ext cx="1221997" cy="2234407"/>
          </a:xfrm>
          <a:prstGeom prst="bentConnector4">
            <a:avLst>
              <a:gd name="adj1" fmla="val 49703"/>
              <a:gd name="adj2" fmla="val 11023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54089" name="AutoShape 73"/>
          <p:cNvCxnSpPr>
            <a:cxnSpLocks noChangeShapeType="1"/>
            <a:stCxn id="854090" idx="6"/>
            <a:endCxn id="854080" idx="1"/>
          </p:cNvCxnSpPr>
          <p:nvPr/>
        </p:nvCxnSpPr>
        <p:spPr bwMode="auto">
          <a:xfrm flipV="1">
            <a:off x="5446713" y="6071810"/>
            <a:ext cx="585787" cy="545684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54090" name="Oval 74"/>
          <p:cNvSpPr>
            <a:spLocks noChangeArrowheads="1"/>
          </p:cNvSpPr>
          <p:nvPr/>
        </p:nvSpPr>
        <p:spPr bwMode="auto">
          <a:xfrm>
            <a:off x="53721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4091" name="Oval 75"/>
          <p:cNvSpPr>
            <a:spLocks noChangeArrowheads="1"/>
          </p:cNvSpPr>
          <p:nvPr/>
        </p:nvSpPr>
        <p:spPr bwMode="auto">
          <a:xfrm>
            <a:off x="50165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4092" name="AutoShape 76"/>
          <p:cNvCxnSpPr>
            <a:cxnSpLocks noChangeShapeType="1"/>
            <a:stCxn id="854091" idx="2"/>
          </p:cNvCxnSpPr>
          <p:nvPr/>
        </p:nvCxnSpPr>
        <p:spPr bwMode="auto">
          <a:xfrm rot="10800000">
            <a:off x="3759200" y="6096000"/>
            <a:ext cx="1257300" cy="522288"/>
          </a:xfrm>
          <a:prstGeom prst="bentConnector3">
            <a:avLst>
              <a:gd name="adj1" fmla="val 118306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8" name="Group 77"/>
          <p:cNvGrpSpPr>
            <a:grpSpLocks/>
          </p:cNvGrpSpPr>
          <p:nvPr/>
        </p:nvGrpSpPr>
        <p:grpSpPr bwMode="auto">
          <a:xfrm>
            <a:off x="4625975" y="4610100"/>
            <a:ext cx="873125" cy="336550"/>
            <a:chOff x="2914" y="2904"/>
            <a:chExt cx="550" cy="212"/>
          </a:xfrm>
        </p:grpSpPr>
        <p:sp>
          <p:nvSpPr>
            <p:cNvPr id="854094" name="Rectangle 78"/>
            <p:cNvSpPr>
              <a:spLocks noChangeArrowheads="1"/>
            </p:cNvSpPr>
            <p:nvPr/>
          </p:nvSpPr>
          <p:spPr bwMode="auto">
            <a:xfrm>
              <a:off x="2964" y="291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95" name="Text Box 79"/>
            <p:cNvSpPr txBox="1">
              <a:spLocks noChangeArrowheads="1"/>
            </p:cNvSpPr>
            <p:nvPr/>
          </p:nvSpPr>
          <p:spPr bwMode="auto">
            <a:xfrm>
              <a:off x="2914" y="2904"/>
              <a:ext cx="55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b="0" dirty="0"/>
                <a:t>2</a:t>
              </a:r>
            </a:p>
          </p:txBody>
        </p:sp>
      </p:grpSp>
      <p:grpSp>
        <p:nvGrpSpPr>
          <p:cNvPr id="9" name="Group 80"/>
          <p:cNvGrpSpPr>
            <a:grpSpLocks/>
          </p:cNvGrpSpPr>
          <p:nvPr/>
        </p:nvGrpSpPr>
        <p:grpSpPr bwMode="auto">
          <a:xfrm>
            <a:off x="5670550" y="4648200"/>
            <a:ext cx="838200" cy="314325"/>
            <a:chOff x="3572" y="2928"/>
            <a:chExt cx="528" cy="198"/>
          </a:xfrm>
        </p:grpSpPr>
        <p:sp>
          <p:nvSpPr>
            <p:cNvPr id="854097" name="Rectangle 81"/>
            <p:cNvSpPr>
              <a:spLocks noChangeArrowheads="1"/>
            </p:cNvSpPr>
            <p:nvPr/>
          </p:nvSpPr>
          <p:spPr bwMode="auto">
            <a:xfrm>
              <a:off x="3607" y="292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098" name="Rectangle 82"/>
            <p:cNvSpPr>
              <a:spLocks noChangeArrowheads="1"/>
            </p:cNvSpPr>
            <p:nvPr/>
          </p:nvSpPr>
          <p:spPr bwMode="auto">
            <a:xfrm>
              <a:off x="3572" y="2928"/>
              <a:ext cx="52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+</a:t>
              </a:r>
              <a:endParaRPr lang="en-US">
                <a:latin typeface="Courier New" charset="0"/>
              </a:endParaRPr>
            </a:p>
          </p:txBody>
        </p:sp>
      </p:grpSp>
      <p:grpSp>
        <p:nvGrpSpPr>
          <p:cNvPr id="10" name="Group 83"/>
          <p:cNvGrpSpPr>
            <a:grpSpLocks/>
          </p:cNvGrpSpPr>
          <p:nvPr/>
        </p:nvGrpSpPr>
        <p:grpSpPr bwMode="auto">
          <a:xfrm>
            <a:off x="708025" y="1987550"/>
            <a:ext cx="8089900" cy="3384549"/>
            <a:chOff x="336" y="896"/>
            <a:chExt cx="5096" cy="2132"/>
          </a:xfrm>
        </p:grpSpPr>
        <p:sp>
          <p:nvSpPr>
            <p:cNvPr id="854100" name="Rectangle 84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101" name="Text Box 85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54102" name="Rectangle 86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103" name="Text Box 87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4104" name="Rectangle 88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105" name="Text Box 89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54106" name="Rectangle 90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107" name="Text Box 91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4108" name="Rectangle 92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109" name="Text Box 93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4110" name="Rectangle 94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111" name="Text Box 95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54112" name="Rectangle 96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113" name="Text Box 97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54114" name="Rectangle 98"/>
          <p:cNvSpPr>
            <a:spLocks noChangeArrowheads="1"/>
          </p:cNvSpPr>
          <p:nvPr/>
        </p:nvSpPr>
        <p:spPr bwMode="auto">
          <a:xfrm>
            <a:off x="8115300" y="62150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4115" name="Rectangle 99"/>
          <p:cNvSpPr>
            <a:spLocks noChangeArrowheads="1"/>
          </p:cNvSpPr>
          <p:nvPr/>
        </p:nvSpPr>
        <p:spPr bwMode="auto">
          <a:xfrm>
            <a:off x="8118475" y="6186110"/>
            <a:ext cx="68421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1</a:t>
            </a:r>
            <a:endParaRPr lang="en-US" dirty="0">
              <a:latin typeface="Courier New" charset="0"/>
            </a:endParaRPr>
          </a:p>
        </p:txBody>
      </p:sp>
      <p:sp>
        <p:nvSpPr>
          <p:cNvPr id="854116" name="Rectangle 100"/>
          <p:cNvSpPr>
            <a:spLocks noChangeArrowheads="1"/>
          </p:cNvSpPr>
          <p:nvPr/>
        </p:nvSpPr>
        <p:spPr bwMode="auto">
          <a:xfrm>
            <a:off x="8115300" y="59483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4117" name="Rectangle 101"/>
          <p:cNvSpPr>
            <a:spLocks noChangeArrowheads="1"/>
          </p:cNvSpPr>
          <p:nvPr/>
        </p:nvSpPr>
        <p:spPr bwMode="auto">
          <a:xfrm>
            <a:off x="8077200" y="5919410"/>
            <a:ext cx="762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noProof="1" smtClean="0">
                <a:latin typeface="Courier New" charset="0"/>
              </a:rPr>
              <a:t>CONST</a:t>
            </a:r>
            <a:endParaRPr lang="en-US" dirty="0">
              <a:latin typeface="Courier New" charset="0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066" name="Line 2"/>
          <p:cNvSpPr>
            <a:spLocks noChangeShapeType="1"/>
          </p:cNvSpPr>
          <p:nvPr/>
        </p:nvSpPr>
        <p:spPr bwMode="auto">
          <a:xfrm flipV="1">
            <a:off x="6807200" y="54864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067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56068" name="Rectangle 4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069" name="Text Box 5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56071" name="Rectangle 7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072" name="Text Box 8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56073" name="Rectangle 9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074" name="Text Box 10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6075" name="Rectangle 11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076" name="Text Box 12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56077" name="Rectangle 13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078" name="Text Box 14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6079" name="Rectangle 15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080" name="Text Box 16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6081" name="Rectangle 17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082" name="Text Box 18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56083" name="Rectangle 19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084" name="Text Box 20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56085" name="Rectangle 21"/>
          <p:cNvSpPr>
            <a:spLocks noChangeArrowheads="1"/>
          </p:cNvSpPr>
          <p:nvPr/>
        </p:nvSpPr>
        <p:spPr bwMode="auto">
          <a:xfrm>
            <a:off x="1600200" y="43319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56086" name="Text Box 22"/>
          <p:cNvSpPr txBox="1">
            <a:spLocks noChangeArrowheads="1"/>
          </p:cNvSpPr>
          <p:nvPr/>
        </p:nvSpPr>
        <p:spPr bwMode="auto">
          <a:xfrm>
            <a:off x="3530600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0</a:t>
            </a:r>
          </a:p>
        </p:txBody>
      </p:sp>
      <p:grpSp>
        <p:nvGrpSpPr>
          <p:cNvPr id="3" name="Group 23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56088" name="Rectangle 24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089" name="Rectangle 25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6090" name="Rectangle 26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091" name="Rectangle 27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56092" name="Oval 28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6093" name="AutoShape 29"/>
          <p:cNvCxnSpPr>
            <a:cxnSpLocks noChangeShapeType="1"/>
            <a:stCxn id="856092" idx="4"/>
            <a:endCxn id="856090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400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56094" name="Text Box 30"/>
          <p:cNvSpPr txBox="1">
            <a:spLocks noChangeArrowheads="1"/>
          </p:cNvSpPr>
          <p:nvPr/>
        </p:nvSpPr>
        <p:spPr bwMode="auto">
          <a:xfrm>
            <a:off x="2136775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56095" name="Rectangle 31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56096" name="Text Box 32"/>
          <p:cNvSpPr txBox="1">
            <a:spLocks noChangeArrowheads="1"/>
          </p:cNvSpPr>
          <p:nvPr/>
        </p:nvSpPr>
        <p:spPr bwMode="auto">
          <a:xfrm>
            <a:off x="4537075" y="430711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/>
              <a:t>1</a:t>
            </a:r>
          </a:p>
        </p:txBody>
      </p:sp>
      <p:grpSp>
        <p:nvGrpSpPr>
          <p:cNvPr id="4" name="Group 33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56098" name="Rectangle 34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099" name="Text Box 35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56100" name="Rectangle 36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01" name="Text Box 37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6102" name="Rectangle 38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03" name="Text Box 39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56104" name="Rectangle 40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05" name="Text Box 41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6106" name="Rectangle 42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07" name="Text Box 43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6108" name="Rectangle 44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09" name="Text Box 45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56110" name="Rectangle 46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11" name="Text Box 47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56112" name="Rectangle 48"/>
          <p:cNvSpPr>
            <a:spLocks noChangeArrowheads="1"/>
          </p:cNvSpPr>
          <p:nvPr/>
        </p:nvSpPr>
        <p:spPr bwMode="auto">
          <a:xfrm>
            <a:off x="1685925" y="461766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56113" name="Text Box 49"/>
          <p:cNvSpPr txBox="1">
            <a:spLocks noChangeArrowheads="1"/>
          </p:cNvSpPr>
          <p:nvPr/>
        </p:nvSpPr>
        <p:spPr bwMode="auto">
          <a:xfrm>
            <a:off x="3616325" y="46170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1</a:t>
            </a:r>
          </a:p>
        </p:txBody>
      </p:sp>
      <p:grpSp>
        <p:nvGrpSpPr>
          <p:cNvPr id="5" name="Group 50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56115" name="Rectangle 51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16" name="Rectangle 52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6117" name="Rectangle 53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18" name="Rectangle 54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56119" name="Oval 55"/>
          <p:cNvSpPr>
            <a:spLocks noChangeArrowheads="1"/>
          </p:cNvSpPr>
          <p:nvPr/>
        </p:nvSpPr>
        <p:spPr bwMode="auto">
          <a:xfrm>
            <a:off x="7086600" y="47752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120" name="Text Box 56"/>
          <p:cNvSpPr txBox="1">
            <a:spLocks noChangeArrowheads="1"/>
          </p:cNvSpPr>
          <p:nvPr/>
        </p:nvSpPr>
        <p:spPr bwMode="auto">
          <a:xfrm>
            <a:off x="3263900" y="473256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56121" name="Text Box 57"/>
          <p:cNvSpPr txBox="1">
            <a:spLocks noChangeArrowheads="1"/>
          </p:cNvSpPr>
          <p:nvPr/>
        </p:nvSpPr>
        <p:spPr bwMode="auto">
          <a:xfrm>
            <a:off x="4625975" y="461705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2</a:t>
            </a:r>
          </a:p>
        </p:txBody>
      </p:sp>
      <p:sp>
        <p:nvSpPr>
          <p:cNvPr id="856122" name="Rectangle 58"/>
          <p:cNvSpPr>
            <a:spLocks noChangeArrowheads="1"/>
          </p:cNvSpPr>
          <p:nvPr/>
        </p:nvSpPr>
        <p:spPr bwMode="auto">
          <a:xfrm>
            <a:off x="5670550" y="464820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+</a:t>
            </a:r>
            <a:endParaRPr lang="en-US">
              <a:latin typeface="Courier New" charset="0"/>
            </a:endParaRPr>
          </a:p>
        </p:txBody>
      </p:sp>
      <p:sp>
        <p:nvSpPr>
          <p:cNvPr id="856123" name="Oval 59"/>
          <p:cNvSpPr>
            <a:spLocks noChangeArrowheads="1"/>
          </p:cNvSpPr>
          <p:nvPr/>
        </p:nvSpPr>
        <p:spPr bwMode="auto">
          <a:xfrm>
            <a:off x="8078788" y="4775200"/>
            <a:ext cx="74612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6124" name="AutoShape 60"/>
          <p:cNvCxnSpPr>
            <a:cxnSpLocks noChangeShapeType="1"/>
            <a:stCxn id="856123" idx="4"/>
            <a:endCxn id="856150" idx="1"/>
          </p:cNvCxnSpPr>
          <p:nvPr/>
        </p:nvCxnSpPr>
        <p:spPr bwMode="auto">
          <a:xfrm rot="5400000">
            <a:off x="7500144" y="5464969"/>
            <a:ext cx="1231900" cy="1588"/>
          </a:xfrm>
          <a:prstGeom prst="bentConnector4">
            <a:avLst>
              <a:gd name="adj1" fmla="val 64301"/>
              <a:gd name="adj2" fmla="val 1450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6" name="Group 61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56126" name="Rectangle 62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27" name="Rectangle 63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6128" name="Rectangle 64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29" name="Rectangle 65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7" name="Group 66"/>
          <p:cNvGrpSpPr>
            <a:grpSpLocks/>
          </p:cNvGrpSpPr>
          <p:nvPr/>
        </p:nvGrpSpPr>
        <p:grpSpPr bwMode="auto">
          <a:xfrm>
            <a:off x="4886325" y="5919791"/>
            <a:ext cx="688975" cy="823913"/>
            <a:chOff x="3078" y="3729"/>
            <a:chExt cx="434" cy="519"/>
          </a:xfrm>
        </p:grpSpPr>
        <p:sp>
          <p:nvSpPr>
            <p:cNvPr id="856131" name="Rectangle 67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32" name="Rectangle 68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*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6133" name="Rectangle 69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34" name="Rectangle 70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6135" name="Rectangle 71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36" name="Rectangle 72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856137" name="AutoShape 73"/>
          <p:cNvCxnSpPr>
            <a:cxnSpLocks noChangeShapeType="1"/>
            <a:stCxn id="856119" idx="4"/>
            <a:endCxn id="856134" idx="1"/>
          </p:cNvCxnSpPr>
          <p:nvPr/>
        </p:nvCxnSpPr>
        <p:spPr bwMode="auto">
          <a:xfrm rot="5400000">
            <a:off x="5395706" y="4343608"/>
            <a:ext cx="1221997" cy="2234407"/>
          </a:xfrm>
          <a:prstGeom prst="bentConnector4">
            <a:avLst>
              <a:gd name="adj1" fmla="val 49703"/>
              <a:gd name="adj2" fmla="val 11023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56138" name="AutoShape 74"/>
          <p:cNvCxnSpPr>
            <a:cxnSpLocks noChangeShapeType="1"/>
            <a:stCxn id="856139" idx="6"/>
            <a:endCxn id="856129" idx="1"/>
          </p:cNvCxnSpPr>
          <p:nvPr/>
        </p:nvCxnSpPr>
        <p:spPr bwMode="auto">
          <a:xfrm flipV="1">
            <a:off x="5446713" y="6071810"/>
            <a:ext cx="585787" cy="545684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56139" name="Oval 75"/>
          <p:cNvSpPr>
            <a:spLocks noChangeArrowheads="1"/>
          </p:cNvSpPr>
          <p:nvPr/>
        </p:nvSpPr>
        <p:spPr bwMode="auto">
          <a:xfrm>
            <a:off x="53721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140" name="Oval 76"/>
          <p:cNvSpPr>
            <a:spLocks noChangeArrowheads="1"/>
          </p:cNvSpPr>
          <p:nvPr/>
        </p:nvSpPr>
        <p:spPr bwMode="auto">
          <a:xfrm>
            <a:off x="50165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6141" name="AutoShape 77"/>
          <p:cNvCxnSpPr>
            <a:cxnSpLocks noChangeShapeType="1"/>
            <a:stCxn id="856140" idx="2"/>
          </p:cNvCxnSpPr>
          <p:nvPr/>
        </p:nvCxnSpPr>
        <p:spPr bwMode="auto">
          <a:xfrm rot="10800000">
            <a:off x="3759200" y="6096000"/>
            <a:ext cx="1257300" cy="522288"/>
          </a:xfrm>
          <a:prstGeom prst="bentConnector3">
            <a:avLst>
              <a:gd name="adj1" fmla="val 118306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8" name="Group 78"/>
          <p:cNvGrpSpPr>
            <a:grpSpLocks/>
          </p:cNvGrpSpPr>
          <p:nvPr/>
        </p:nvGrpSpPr>
        <p:grpSpPr bwMode="auto">
          <a:xfrm>
            <a:off x="4625975" y="4610100"/>
            <a:ext cx="873125" cy="336550"/>
            <a:chOff x="2914" y="2904"/>
            <a:chExt cx="550" cy="212"/>
          </a:xfrm>
        </p:grpSpPr>
        <p:sp>
          <p:nvSpPr>
            <p:cNvPr id="856143" name="Rectangle 79"/>
            <p:cNvSpPr>
              <a:spLocks noChangeArrowheads="1"/>
            </p:cNvSpPr>
            <p:nvPr/>
          </p:nvSpPr>
          <p:spPr bwMode="auto">
            <a:xfrm>
              <a:off x="2964" y="291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44" name="Text Box 80"/>
            <p:cNvSpPr txBox="1">
              <a:spLocks noChangeArrowheads="1"/>
            </p:cNvSpPr>
            <p:nvPr/>
          </p:nvSpPr>
          <p:spPr bwMode="auto">
            <a:xfrm>
              <a:off x="2914" y="2904"/>
              <a:ext cx="55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b="0" dirty="0"/>
                <a:t>0</a:t>
              </a:r>
            </a:p>
          </p:txBody>
        </p:sp>
      </p:grpSp>
      <p:grpSp>
        <p:nvGrpSpPr>
          <p:cNvPr id="9" name="Group 81"/>
          <p:cNvGrpSpPr>
            <a:grpSpLocks/>
          </p:cNvGrpSpPr>
          <p:nvPr/>
        </p:nvGrpSpPr>
        <p:grpSpPr bwMode="auto">
          <a:xfrm>
            <a:off x="5670550" y="4648200"/>
            <a:ext cx="838200" cy="314325"/>
            <a:chOff x="3572" y="2928"/>
            <a:chExt cx="528" cy="198"/>
          </a:xfrm>
        </p:grpSpPr>
        <p:sp>
          <p:nvSpPr>
            <p:cNvPr id="856146" name="Rectangle 82"/>
            <p:cNvSpPr>
              <a:spLocks noChangeArrowheads="1"/>
            </p:cNvSpPr>
            <p:nvPr/>
          </p:nvSpPr>
          <p:spPr bwMode="auto">
            <a:xfrm>
              <a:off x="3607" y="292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47" name="Rectangle 83"/>
            <p:cNvSpPr>
              <a:spLocks noChangeArrowheads="1"/>
            </p:cNvSpPr>
            <p:nvPr/>
          </p:nvSpPr>
          <p:spPr bwMode="auto">
            <a:xfrm>
              <a:off x="3572" y="2928"/>
              <a:ext cx="52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 </a:t>
              </a:r>
              <a:endParaRPr lang="en-US">
                <a:latin typeface="Courier New" charset="0"/>
              </a:endParaRPr>
            </a:p>
          </p:txBody>
        </p:sp>
      </p:grpSp>
      <p:sp>
        <p:nvSpPr>
          <p:cNvPr id="856148" name="Rectangle 84"/>
          <p:cNvSpPr>
            <a:spLocks noChangeArrowheads="1"/>
          </p:cNvSpPr>
          <p:nvPr/>
        </p:nvSpPr>
        <p:spPr bwMode="auto">
          <a:xfrm>
            <a:off x="8115300" y="62150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149" name="Rectangle 85"/>
          <p:cNvSpPr>
            <a:spLocks noChangeArrowheads="1"/>
          </p:cNvSpPr>
          <p:nvPr/>
        </p:nvSpPr>
        <p:spPr bwMode="auto">
          <a:xfrm>
            <a:off x="8118475" y="6186110"/>
            <a:ext cx="68421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1</a:t>
            </a:r>
            <a:endParaRPr lang="en-US" dirty="0">
              <a:latin typeface="Courier New" charset="0"/>
            </a:endParaRPr>
          </a:p>
        </p:txBody>
      </p:sp>
      <p:sp>
        <p:nvSpPr>
          <p:cNvPr id="856150" name="Rectangle 86"/>
          <p:cNvSpPr>
            <a:spLocks noChangeArrowheads="1"/>
          </p:cNvSpPr>
          <p:nvPr/>
        </p:nvSpPr>
        <p:spPr bwMode="auto">
          <a:xfrm>
            <a:off x="8115300" y="59483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151" name="Rectangle 87"/>
          <p:cNvSpPr>
            <a:spLocks noChangeArrowheads="1"/>
          </p:cNvSpPr>
          <p:nvPr/>
        </p:nvSpPr>
        <p:spPr bwMode="auto">
          <a:xfrm>
            <a:off x="8077200" y="5919410"/>
            <a:ext cx="762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noProof="1" smtClean="0">
                <a:latin typeface="Courier New" charset="0"/>
              </a:rPr>
              <a:t>CONST</a:t>
            </a:r>
            <a:endParaRPr lang="en-US" dirty="0">
              <a:latin typeface="Courier New" charset="0"/>
            </a:endParaRPr>
          </a:p>
        </p:txBody>
      </p:sp>
      <p:sp>
        <p:nvSpPr>
          <p:cNvPr id="856152" name="Rectangle 88"/>
          <p:cNvSpPr>
            <a:spLocks noChangeArrowheads="1"/>
          </p:cNvSpPr>
          <p:nvPr/>
        </p:nvSpPr>
        <p:spPr bwMode="auto">
          <a:xfrm>
            <a:off x="1089025" y="2407255"/>
            <a:ext cx="13620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153" name="Rectangle 89"/>
          <p:cNvSpPr>
            <a:spLocks noChangeArrowheads="1"/>
          </p:cNvSpPr>
          <p:nvPr/>
        </p:nvSpPr>
        <p:spPr bwMode="auto">
          <a:xfrm>
            <a:off x="1393825" y="2628900"/>
            <a:ext cx="31019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154" name="Rectangle 90"/>
          <p:cNvSpPr>
            <a:spLocks noChangeArrowheads="1"/>
          </p:cNvSpPr>
          <p:nvPr/>
        </p:nvSpPr>
        <p:spPr bwMode="auto">
          <a:xfrm>
            <a:off x="1393825" y="2835880"/>
            <a:ext cx="33305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155" name="Rectangle 91"/>
          <p:cNvSpPr>
            <a:spLocks noChangeArrowheads="1"/>
          </p:cNvSpPr>
          <p:nvPr/>
        </p:nvSpPr>
        <p:spPr bwMode="auto">
          <a:xfrm>
            <a:off x="1393825" y="3045430"/>
            <a:ext cx="27971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156" name="Rectangle 92"/>
          <p:cNvSpPr>
            <a:spLocks noChangeArrowheads="1"/>
          </p:cNvSpPr>
          <p:nvPr/>
        </p:nvSpPr>
        <p:spPr bwMode="auto">
          <a:xfrm>
            <a:off x="1393825" y="3478818"/>
            <a:ext cx="4278842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" name="Group 93"/>
          <p:cNvGrpSpPr>
            <a:grpSpLocks/>
          </p:cNvGrpSpPr>
          <p:nvPr/>
        </p:nvGrpSpPr>
        <p:grpSpPr bwMode="auto">
          <a:xfrm>
            <a:off x="7083425" y="5919791"/>
            <a:ext cx="688975" cy="823913"/>
            <a:chOff x="3078" y="3729"/>
            <a:chExt cx="434" cy="519"/>
          </a:xfrm>
        </p:grpSpPr>
        <p:sp>
          <p:nvSpPr>
            <p:cNvPr id="856158" name="Rectangle 94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59" name="Rectangle 95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+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6160" name="Rectangle 96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61" name="Rectangle 97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6162" name="Rectangle 98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163" name="Rectangle 99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56164" name="Oval 100"/>
          <p:cNvSpPr>
            <a:spLocks noChangeArrowheads="1"/>
          </p:cNvSpPr>
          <p:nvPr/>
        </p:nvSpPr>
        <p:spPr bwMode="auto">
          <a:xfrm>
            <a:off x="75692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165" name="Oval 101"/>
          <p:cNvSpPr>
            <a:spLocks noChangeArrowheads="1"/>
          </p:cNvSpPr>
          <p:nvPr/>
        </p:nvSpPr>
        <p:spPr bwMode="auto">
          <a:xfrm>
            <a:off x="72136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6166" name="AutoShape 102"/>
          <p:cNvCxnSpPr>
            <a:cxnSpLocks noChangeShapeType="1"/>
            <a:stCxn id="856164" idx="6"/>
            <a:endCxn id="856150" idx="1"/>
          </p:cNvCxnSpPr>
          <p:nvPr/>
        </p:nvCxnSpPr>
        <p:spPr bwMode="auto">
          <a:xfrm flipV="1">
            <a:off x="7643813" y="6081713"/>
            <a:ext cx="471487" cy="536575"/>
          </a:xfrm>
          <a:prstGeom prst="bentConnector3">
            <a:avLst>
              <a:gd name="adj1" fmla="val 52185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56167" name="AutoShape 103"/>
          <p:cNvCxnSpPr>
            <a:cxnSpLocks noChangeShapeType="1"/>
            <a:stCxn id="856165" idx="2"/>
            <a:endCxn id="856066" idx="0"/>
          </p:cNvCxnSpPr>
          <p:nvPr/>
        </p:nvCxnSpPr>
        <p:spPr bwMode="auto">
          <a:xfrm rot="10800000">
            <a:off x="6807200" y="5638800"/>
            <a:ext cx="406400" cy="9794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cxnSp>
      <p:cxnSp>
        <p:nvCxnSpPr>
          <p:cNvPr id="856168" name="AutoShape 104"/>
          <p:cNvCxnSpPr>
            <a:cxnSpLocks noChangeShapeType="1"/>
            <a:stCxn id="856066" idx="0"/>
            <a:endCxn id="856134" idx="1"/>
          </p:cNvCxnSpPr>
          <p:nvPr/>
        </p:nvCxnSpPr>
        <p:spPr bwMode="auto">
          <a:xfrm rot="16200000" flipH="1" flipV="1">
            <a:off x="5631845" y="4896455"/>
            <a:ext cx="433010" cy="1917700"/>
          </a:xfrm>
          <a:prstGeom prst="bentConnector4">
            <a:avLst>
              <a:gd name="adj1" fmla="val -12570"/>
              <a:gd name="adj2" fmla="val 11192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56169" name="AutoShape 105"/>
          <p:cNvCxnSpPr>
            <a:cxnSpLocks noChangeShapeType="1"/>
            <a:stCxn id="856119" idx="4"/>
            <a:endCxn id="856161" idx="1"/>
          </p:cNvCxnSpPr>
          <p:nvPr/>
        </p:nvCxnSpPr>
        <p:spPr bwMode="auto">
          <a:xfrm rot="5400000">
            <a:off x="6494256" y="5442158"/>
            <a:ext cx="1221997" cy="37307"/>
          </a:xfrm>
          <a:prstGeom prst="bentConnector4">
            <a:avLst>
              <a:gd name="adj1" fmla="val 43764"/>
              <a:gd name="adj2" fmla="val 58307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56170" name="Rectangle 106"/>
          <p:cNvSpPr>
            <a:spLocks noChangeArrowheads="1"/>
          </p:cNvSpPr>
          <p:nvPr/>
        </p:nvSpPr>
        <p:spPr bwMode="auto">
          <a:xfrm>
            <a:off x="1089025" y="3921125"/>
            <a:ext cx="274955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171" name="Rectangle 107"/>
          <p:cNvSpPr>
            <a:spLocks noChangeArrowheads="1"/>
          </p:cNvSpPr>
          <p:nvPr/>
        </p:nvSpPr>
        <p:spPr bwMode="auto">
          <a:xfrm>
            <a:off x="1089025" y="4127500"/>
            <a:ext cx="12541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6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6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6152" grpId="0" animBg="1"/>
      <p:bldP spid="856153" grpId="0" animBg="1"/>
      <p:bldP spid="856154" grpId="0" animBg="1"/>
      <p:bldP spid="856155" grpId="0" animBg="1"/>
      <p:bldP spid="856156" grpId="0" animBg="1"/>
      <p:bldP spid="856164" grpId="0" animBg="1"/>
      <p:bldP spid="856165" grpId="0" animBg="1"/>
      <p:bldP spid="856170" grpId="0" animBg="1"/>
      <p:bldP spid="856171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114" name="Line 2"/>
          <p:cNvSpPr>
            <a:spLocks noChangeShapeType="1"/>
          </p:cNvSpPr>
          <p:nvPr/>
        </p:nvSpPr>
        <p:spPr bwMode="auto">
          <a:xfrm flipV="1">
            <a:off x="6807200" y="54864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8115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58116" name="Rectangle 4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8117" name="Text Box 5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58119" name="Rectangle 7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20" name="Text Box 8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58121" name="Rectangle 9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22" name="Text Box 10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8123" name="Rectangle 11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24" name="Text Box 12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58125" name="Rectangle 13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26" name="Text Box 14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8127" name="Rectangle 15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28" name="Text Box 16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8129" name="Rectangle 17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30" name="Text Box 18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58131" name="Rectangle 19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32" name="Text Box 20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58133" name="Rectangle 21"/>
          <p:cNvSpPr>
            <a:spLocks noChangeArrowheads="1"/>
          </p:cNvSpPr>
          <p:nvPr/>
        </p:nvSpPr>
        <p:spPr bwMode="auto">
          <a:xfrm>
            <a:off x="1600200" y="43319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58134" name="Text Box 22"/>
          <p:cNvSpPr txBox="1">
            <a:spLocks noChangeArrowheads="1"/>
          </p:cNvSpPr>
          <p:nvPr/>
        </p:nvSpPr>
        <p:spPr bwMode="auto">
          <a:xfrm>
            <a:off x="3530600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0</a:t>
            </a:r>
          </a:p>
        </p:txBody>
      </p:sp>
      <p:grpSp>
        <p:nvGrpSpPr>
          <p:cNvPr id="3" name="Group 23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58136" name="Rectangle 24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37" name="Rectangle 25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8138" name="Rectangle 26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39" name="Rectangle 27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58140" name="Oval 28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8141" name="AutoShape 29"/>
          <p:cNvCxnSpPr>
            <a:cxnSpLocks noChangeShapeType="1"/>
            <a:stCxn id="858140" idx="4"/>
            <a:endCxn id="858138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31454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58142" name="Text Box 30"/>
          <p:cNvSpPr txBox="1">
            <a:spLocks noChangeArrowheads="1"/>
          </p:cNvSpPr>
          <p:nvPr/>
        </p:nvSpPr>
        <p:spPr bwMode="auto">
          <a:xfrm>
            <a:off x="3187700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58143" name="Rectangle 31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58144" name="Text Box 32"/>
          <p:cNvSpPr txBox="1">
            <a:spLocks noChangeArrowheads="1"/>
          </p:cNvSpPr>
          <p:nvPr/>
        </p:nvSpPr>
        <p:spPr bwMode="auto">
          <a:xfrm>
            <a:off x="4537075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1</a:t>
            </a:r>
          </a:p>
        </p:txBody>
      </p:sp>
      <p:grpSp>
        <p:nvGrpSpPr>
          <p:cNvPr id="4" name="Group 33"/>
          <p:cNvGrpSpPr>
            <a:grpSpLocks/>
          </p:cNvGrpSpPr>
          <p:nvPr/>
        </p:nvGrpSpPr>
        <p:grpSpPr bwMode="auto">
          <a:xfrm>
            <a:off x="619125" y="1708150"/>
            <a:ext cx="8089900" cy="3384549"/>
            <a:chOff x="336" y="896"/>
            <a:chExt cx="5096" cy="2132"/>
          </a:xfrm>
        </p:grpSpPr>
        <p:sp>
          <p:nvSpPr>
            <p:cNvPr id="858146" name="Rectangle 34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47" name="Text Box 35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58148" name="Rectangle 36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49" name="Text Box 37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8150" name="Rectangle 38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51" name="Text Box 39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58152" name="Rectangle 40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53" name="Text Box 41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8154" name="Rectangle 42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55" name="Text Box 43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58156" name="Rectangle 44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57" name="Text Box 45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58158" name="Rectangle 46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59" name="Text Box 47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grpSp>
        <p:nvGrpSpPr>
          <p:cNvPr id="5" name="Group 48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58161" name="Rectangle 49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62" name="Rectangle 50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8163" name="Rectangle 51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64" name="Rectangle 52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6" name="Group 53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58166" name="Rectangle 54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67" name="Rectangle 55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8168" name="Rectangle 56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69" name="Rectangle 57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7" name="Group 58"/>
          <p:cNvGrpSpPr>
            <a:grpSpLocks/>
          </p:cNvGrpSpPr>
          <p:nvPr/>
        </p:nvGrpSpPr>
        <p:grpSpPr bwMode="auto">
          <a:xfrm>
            <a:off x="4886325" y="5919791"/>
            <a:ext cx="688975" cy="823913"/>
            <a:chOff x="3078" y="3729"/>
            <a:chExt cx="434" cy="519"/>
          </a:xfrm>
        </p:grpSpPr>
        <p:sp>
          <p:nvSpPr>
            <p:cNvPr id="858171" name="Rectangle 59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72" name="Rectangle 60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*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8173" name="Rectangle 61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74" name="Rectangle 62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8175" name="Rectangle 63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76" name="Rectangle 64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858177" name="AutoShape 65"/>
          <p:cNvCxnSpPr>
            <a:cxnSpLocks noChangeShapeType="1"/>
            <a:stCxn id="858178" idx="6"/>
            <a:endCxn id="858169" idx="1"/>
          </p:cNvCxnSpPr>
          <p:nvPr/>
        </p:nvCxnSpPr>
        <p:spPr bwMode="auto">
          <a:xfrm flipV="1">
            <a:off x="5446713" y="6071810"/>
            <a:ext cx="585787" cy="545684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58178" name="Oval 66"/>
          <p:cNvSpPr>
            <a:spLocks noChangeArrowheads="1"/>
          </p:cNvSpPr>
          <p:nvPr/>
        </p:nvSpPr>
        <p:spPr bwMode="auto">
          <a:xfrm>
            <a:off x="53721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8179" name="Oval 67"/>
          <p:cNvSpPr>
            <a:spLocks noChangeArrowheads="1"/>
          </p:cNvSpPr>
          <p:nvPr/>
        </p:nvSpPr>
        <p:spPr bwMode="auto">
          <a:xfrm>
            <a:off x="50165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8180" name="AutoShape 68"/>
          <p:cNvCxnSpPr>
            <a:cxnSpLocks noChangeShapeType="1"/>
            <a:stCxn id="858179" idx="2"/>
          </p:cNvCxnSpPr>
          <p:nvPr/>
        </p:nvCxnSpPr>
        <p:spPr bwMode="auto">
          <a:xfrm rot="10800000">
            <a:off x="3759200" y="6096000"/>
            <a:ext cx="1257300" cy="522288"/>
          </a:xfrm>
          <a:prstGeom prst="bentConnector3">
            <a:avLst>
              <a:gd name="adj1" fmla="val 118306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58181" name="Rectangle 69"/>
          <p:cNvSpPr>
            <a:spLocks noChangeArrowheads="1"/>
          </p:cNvSpPr>
          <p:nvPr/>
        </p:nvSpPr>
        <p:spPr bwMode="auto">
          <a:xfrm>
            <a:off x="8115300" y="62150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8182" name="Rectangle 70"/>
          <p:cNvSpPr>
            <a:spLocks noChangeArrowheads="1"/>
          </p:cNvSpPr>
          <p:nvPr/>
        </p:nvSpPr>
        <p:spPr bwMode="auto">
          <a:xfrm>
            <a:off x="8118475" y="6186110"/>
            <a:ext cx="68421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1</a:t>
            </a:r>
            <a:endParaRPr lang="en-US" dirty="0">
              <a:latin typeface="Courier New" charset="0"/>
            </a:endParaRPr>
          </a:p>
        </p:txBody>
      </p:sp>
      <p:sp>
        <p:nvSpPr>
          <p:cNvPr id="858183" name="Rectangle 71"/>
          <p:cNvSpPr>
            <a:spLocks noChangeArrowheads="1"/>
          </p:cNvSpPr>
          <p:nvPr/>
        </p:nvSpPr>
        <p:spPr bwMode="auto">
          <a:xfrm>
            <a:off x="8115300" y="59483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8184" name="Rectangle 72"/>
          <p:cNvSpPr>
            <a:spLocks noChangeArrowheads="1"/>
          </p:cNvSpPr>
          <p:nvPr/>
        </p:nvSpPr>
        <p:spPr bwMode="auto">
          <a:xfrm>
            <a:off x="8077200" y="5919410"/>
            <a:ext cx="762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noProof="1" smtClean="0">
                <a:latin typeface="Courier New" charset="0"/>
              </a:rPr>
              <a:t>CONST</a:t>
            </a:r>
            <a:endParaRPr lang="en-US" dirty="0">
              <a:latin typeface="Courier New" charset="0"/>
            </a:endParaRPr>
          </a:p>
        </p:txBody>
      </p:sp>
      <p:grpSp>
        <p:nvGrpSpPr>
          <p:cNvPr id="8" name="Group 73"/>
          <p:cNvGrpSpPr>
            <a:grpSpLocks/>
          </p:cNvGrpSpPr>
          <p:nvPr/>
        </p:nvGrpSpPr>
        <p:grpSpPr bwMode="auto">
          <a:xfrm>
            <a:off x="7083425" y="5919791"/>
            <a:ext cx="688975" cy="823913"/>
            <a:chOff x="3078" y="3729"/>
            <a:chExt cx="434" cy="519"/>
          </a:xfrm>
        </p:grpSpPr>
        <p:sp>
          <p:nvSpPr>
            <p:cNvPr id="858186" name="Rectangle 74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87" name="Rectangle 75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+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8188" name="Rectangle 76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89" name="Rectangle 77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58190" name="Rectangle 78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191" name="Rectangle 79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58192" name="Oval 80"/>
          <p:cNvSpPr>
            <a:spLocks noChangeArrowheads="1"/>
          </p:cNvSpPr>
          <p:nvPr/>
        </p:nvSpPr>
        <p:spPr bwMode="auto">
          <a:xfrm>
            <a:off x="75692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8193" name="Oval 81"/>
          <p:cNvSpPr>
            <a:spLocks noChangeArrowheads="1"/>
          </p:cNvSpPr>
          <p:nvPr/>
        </p:nvSpPr>
        <p:spPr bwMode="auto">
          <a:xfrm>
            <a:off x="72136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58194" name="AutoShape 82"/>
          <p:cNvCxnSpPr>
            <a:cxnSpLocks noChangeShapeType="1"/>
            <a:stCxn id="858192" idx="6"/>
            <a:endCxn id="858183" idx="1"/>
          </p:cNvCxnSpPr>
          <p:nvPr/>
        </p:nvCxnSpPr>
        <p:spPr bwMode="auto">
          <a:xfrm flipV="1">
            <a:off x="7643813" y="6081713"/>
            <a:ext cx="471487" cy="536575"/>
          </a:xfrm>
          <a:prstGeom prst="bentConnector3">
            <a:avLst>
              <a:gd name="adj1" fmla="val 52185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58195" name="AutoShape 83"/>
          <p:cNvCxnSpPr>
            <a:cxnSpLocks noChangeShapeType="1"/>
            <a:stCxn id="858193" idx="2"/>
            <a:endCxn id="858114" idx="0"/>
          </p:cNvCxnSpPr>
          <p:nvPr/>
        </p:nvCxnSpPr>
        <p:spPr bwMode="auto">
          <a:xfrm rot="10800000">
            <a:off x="6807200" y="5638800"/>
            <a:ext cx="406400" cy="9794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cxnSp>
      <p:cxnSp>
        <p:nvCxnSpPr>
          <p:cNvPr id="858196" name="AutoShape 84"/>
          <p:cNvCxnSpPr>
            <a:cxnSpLocks noChangeShapeType="1"/>
            <a:stCxn id="858114" idx="0"/>
            <a:endCxn id="858174" idx="1"/>
          </p:cNvCxnSpPr>
          <p:nvPr/>
        </p:nvCxnSpPr>
        <p:spPr bwMode="auto">
          <a:xfrm rot="16200000" flipH="1" flipV="1">
            <a:off x="5631845" y="4896455"/>
            <a:ext cx="433010" cy="1917700"/>
          </a:xfrm>
          <a:prstGeom prst="bentConnector4">
            <a:avLst>
              <a:gd name="adj1" fmla="val -87989"/>
              <a:gd name="adj2" fmla="val 11192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</p:spTree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62" name="Line 2"/>
          <p:cNvSpPr>
            <a:spLocks noChangeShapeType="1"/>
          </p:cNvSpPr>
          <p:nvPr/>
        </p:nvSpPr>
        <p:spPr bwMode="auto">
          <a:xfrm flipV="1">
            <a:off x="2171700" y="54864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163" name="Line 3"/>
          <p:cNvSpPr>
            <a:spLocks noChangeShapeType="1"/>
          </p:cNvSpPr>
          <p:nvPr/>
        </p:nvSpPr>
        <p:spPr bwMode="auto">
          <a:xfrm flipH="1" flipV="1">
            <a:off x="3187700" y="52578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164" name="Line 4"/>
          <p:cNvSpPr>
            <a:spLocks noChangeShapeType="1"/>
          </p:cNvSpPr>
          <p:nvPr/>
        </p:nvSpPr>
        <p:spPr bwMode="auto">
          <a:xfrm flipV="1">
            <a:off x="6896100" y="52578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165" name="Line 5"/>
          <p:cNvSpPr>
            <a:spLocks noChangeShapeType="1"/>
          </p:cNvSpPr>
          <p:nvPr/>
        </p:nvSpPr>
        <p:spPr bwMode="auto">
          <a:xfrm flipV="1">
            <a:off x="6807200" y="54864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166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60167" name="Rectangle 7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168" name="Text Box 8"/>
          <p:cNvSpPr txBox="1">
            <a:spLocks noChangeArrowheads="1"/>
          </p:cNvSpPr>
          <p:nvPr/>
        </p:nvSpPr>
        <p:spPr bwMode="auto">
          <a:xfrm>
            <a:off x="520700" y="1130528"/>
            <a:ext cx="7962900" cy="1747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 scanner </a:t>
            </a:r>
            <a:r>
              <a:rPr noProof="1">
                <a:latin typeface="Courier New" charset="0"/>
              </a:rPr>
              <a:t>= new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TokenScanner</a:t>
            </a:r>
            <a:r>
              <a:rPr noProof="1" smtClean="0">
                <a:latin typeface="Courier New" charset="0"/>
              </a:rPr>
              <a:t>(</a:t>
            </a:r>
            <a:r>
              <a:rPr noProof="1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scanner.setInput</a:t>
            </a:r>
            <a:r>
              <a:rPr noProof="1">
                <a:latin typeface="Courier New" charset="0"/>
              </a:rPr>
              <a:t>("odd = 2 * n + 1");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scanner.ignoreWhitespace()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Expression *exp =</a:t>
            </a:r>
            <a:r>
              <a:rPr noProof="1" smtClean="0">
                <a:latin typeface="Courier New" charset="0"/>
              </a:rPr>
              <a:t> </a:t>
            </a:r>
            <a:r>
              <a:rPr lang="en-US" noProof="1" smtClean="0">
                <a:latin typeface="Courier New" charset="0"/>
              </a:rPr>
              <a:t>readE(scanner, 0)</a:t>
            </a:r>
            <a:r>
              <a:rPr noProof="1" smtClean="0">
                <a:latin typeface="Courier New" charset="0"/>
              </a:rPr>
              <a:t>;</a:t>
            </a:r>
            <a:endParaRPr noProof="1">
              <a:latin typeface="Courier New" charset="0"/>
            </a:endParaRP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noProof="1">
                <a:latin typeface="Courier New" charset="0"/>
              </a:rPr>
              <a:t>}</a:t>
            </a:r>
          </a:p>
        </p:txBody>
      </p:sp>
      <p:grpSp>
        <p:nvGrpSpPr>
          <p:cNvPr id="2" name="Group 9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60170" name="Rectangle 10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171" name="Text Box 11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60172" name="Rectangle 12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173" name="Text Box 13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0174" name="Rectangle 14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175" name="Text Box 15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60176" name="Rectangle 16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177" name="Text Box 17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0178" name="Rectangle 18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179" name="Text Box 19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60180" name="Rectangle 20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181" name="Text Box 21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60182" name="Rectangle 22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183" name="Text Box 23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sp>
        <p:nvSpPr>
          <p:cNvPr id="860184" name="Rectangle 24"/>
          <p:cNvSpPr>
            <a:spLocks noChangeArrowheads="1"/>
          </p:cNvSpPr>
          <p:nvPr/>
        </p:nvSpPr>
        <p:spPr bwMode="auto">
          <a:xfrm>
            <a:off x="1600200" y="43319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60185" name="Text Box 25"/>
          <p:cNvSpPr txBox="1">
            <a:spLocks noChangeArrowheads="1"/>
          </p:cNvSpPr>
          <p:nvPr/>
        </p:nvSpPr>
        <p:spPr bwMode="auto">
          <a:xfrm>
            <a:off x="3530600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/>
              <a:t>0</a:t>
            </a:r>
          </a:p>
        </p:txBody>
      </p:sp>
      <p:grpSp>
        <p:nvGrpSpPr>
          <p:cNvPr id="3" name="Group 26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60187" name="Rectangle 27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188" name="Rectangle 28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0189" name="Rectangle 29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190" name="Rectangle 30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60191" name="Oval 31"/>
          <p:cNvSpPr>
            <a:spLocks noChangeArrowheads="1"/>
          </p:cNvSpPr>
          <p:nvPr/>
        </p:nvSpPr>
        <p:spPr bwMode="auto">
          <a:xfrm>
            <a:off x="69850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0192" name="AutoShape 32"/>
          <p:cNvCxnSpPr>
            <a:cxnSpLocks noChangeShapeType="1"/>
            <a:stCxn id="860191" idx="4"/>
            <a:endCxn id="860189" idx="1"/>
          </p:cNvCxnSpPr>
          <p:nvPr/>
        </p:nvCxnSpPr>
        <p:spPr bwMode="auto">
          <a:xfrm rot="5400000">
            <a:off x="3434557" y="2493169"/>
            <a:ext cx="1524000" cy="5653087"/>
          </a:xfrm>
          <a:prstGeom prst="bentConnector4">
            <a:avLst>
              <a:gd name="adj1" fmla="val 50502"/>
              <a:gd name="adj2" fmla="val 10404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60193" name="Text Box 33"/>
          <p:cNvSpPr txBox="1">
            <a:spLocks noChangeArrowheads="1"/>
          </p:cNvSpPr>
          <p:nvPr/>
        </p:nvSpPr>
        <p:spPr bwMode="auto">
          <a:xfrm>
            <a:off x="3187700" y="44468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60194" name="Rectangle 34"/>
          <p:cNvSpPr>
            <a:spLocks noChangeArrowheads="1"/>
          </p:cNvSpPr>
          <p:nvPr/>
        </p:nvSpPr>
        <p:spPr bwMode="auto">
          <a:xfrm>
            <a:off x="5594350" y="4362450"/>
            <a:ext cx="838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=</a:t>
            </a:r>
            <a:endParaRPr lang="en-US">
              <a:latin typeface="Courier New" charset="0"/>
            </a:endParaRPr>
          </a:p>
        </p:txBody>
      </p:sp>
      <p:sp>
        <p:nvSpPr>
          <p:cNvPr id="860195" name="Text Box 35"/>
          <p:cNvSpPr txBox="1">
            <a:spLocks noChangeArrowheads="1"/>
          </p:cNvSpPr>
          <p:nvPr/>
        </p:nvSpPr>
        <p:spPr bwMode="auto">
          <a:xfrm>
            <a:off x="4537075" y="4331305"/>
            <a:ext cx="873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0" dirty="0" smtClean="0"/>
              <a:t>1</a:t>
            </a:r>
            <a:endParaRPr lang="en-US" sz="1600" b="0" dirty="0"/>
          </a:p>
        </p:txBody>
      </p:sp>
      <p:grpSp>
        <p:nvGrpSpPr>
          <p:cNvPr id="4" name="Group 36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60197" name="Rectangle 37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198" name="Rectangle 38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0199" name="Rectangle 39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00" name="Rectangle 40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60201" name="Oval 41"/>
          <p:cNvSpPr>
            <a:spLocks noChangeArrowheads="1"/>
          </p:cNvSpPr>
          <p:nvPr/>
        </p:nvSpPr>
        <p:spPr bwMode="auto">
          <a:xfrm>
            <a:off x="7975600" y="4483100"/>
            <a:ext cx="74613" cy="74613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oup 42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60203" name="Rectangle 43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04" name="Rectangle 44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0205" name="Rectangle 45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06" name="Rectangle 46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6" name="Group 47"/>
          <p:cNvGrpSpPr>
            <a:grpSpLocks/>
          </p:cNvGrpSpPr>
          <p:nvPr/>
        </p:nvGrpSpPr>
        <p:grpSpPr bwMode="auto">
          <a:xfrm>
            <a:off x="4886325" y="5919791"/>
            <a:ext cx="688975" cy="823913"/>
            <a:chOff x="3078" y="3729"/>
            <a:chExt cx="434" cy="519"/>
          </a:xfrm>
        </p:grpSpPr>
        <p:sp>
          <p:nvSpPr>
            <p:cNvPr id="860208" name="Rectangle 48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09" name="Rectangle 49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*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0210" name="Rectangle 50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11" name="Rectangle 51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0212" name="Rectangle 52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13" name="Rectangle 53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860214" name="AutoShape 54"/>
          <p:cNvCxnSpPr>
            <a:cxnSpLocks noChangeShapeType="1"/>
            <a:stCxn id="860215" idx="6"/>
            <a:endCxn id="860206" idx="1"/>
          </p:cNvCxnSpPr>
          <p:nvPr/>
        </p:nvCxnSpPr>
        <p:spPr bwMode="auto">
          <a:xfrm flipV="1">
            <a:off x="5446713" y="6071810"/>
            <a:ext cx="585787" cy="545684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60215" name="Oval 55"/>
          <p:cNvSpPr>
            <a:spLocks noChangeArrowheads="1"/>
          </p:cNvSpPr>
          <p:nvPr/>
        </p:nvSpPr>
        <p:spPr bwMode="auto">
          <a:xfrm>
            <a:off x="53721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216" name="Oval 56"/>
          <p:cNvSpPr>
            <a:spLocks noChangeArrowheads="1"/>
          </p:cNvSpPr>
          <p:nvPr/>
        </p:nvSpPr>
        <p:spPr bwMode="auto">
          <a:xfrm>
            <a:off x="50165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0217" name="AutoShape 57"/>
          <p:cNvCxnSpPr>
            <a:cxnSpLocks noChangeShapeType="1"/>
            <a:stCxn id="860216" idx="2"/>
          </p:cNvCxnSpPr>
          <p:nvPr/>
        </p:nvCxnSpPr>
        <p:spPr bwMode="auto">
          <a:xfrm rot="10800000">
            <a:off x="3759200" y="6096000"/>
            <a:ext cx="1257300" cy="522288"/>
          </a:xfrm>
          <a:prstGeom prst="bentConnector3">
            <a:avLst>
              <a:gd name="adj1" fmla="val 118306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60218" name="Rectangle 58"/>
          <p:cNvSpPr>
            <a:spLocks noChangeArrowheads="1"/>
          </p:cNvSpPr>
          <p:nvPr/>
        </p:nvSpPr>
        <p:spPr bwMode="auto">
          <a:xfrm>
            <a:off x="8115300" y="62150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219" name="Rectangle 59"/>
          <p:cNvSpPr>
            <a:spLocks noChangeArrowheads="1"/>
          </p:cNvSpPr>
          <p:nvPr/>
        </p:nvSpPr>
        <p:spPr bwMode="auto">
          <a:xfrm>
            <a:off x="8118475" y="6186110"/>
            <a:ext cx="68421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1</a:t>
            </a:r>
            <a:endParaRPr lang="en-US" dirty="0">
              <a:latin typeface="Courier New" charset="0"/>
            </a:endParaRPr>
          </a:p>
        </p:txBody>
      </p:sp>
      <p:sp>
        <p:nvSpPr>
          <p:cNvPr id="860220" name="Rectangle 60"/>
          <p:cNvSpPr>
            <a:spLocks noChangeArrowheads="1"/>
          </p:cNvSpPr>
          <p:nvPr/>
        </p:nvSpPr>
        <p:spPr bwMode="auto">
          <a:xfrm>
            <a:off x="8115300" y="59483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221" name="Rectangle 61"/>
          <p:cNvSpPr>
            <a:spLocks noChangeArrowheads="1"/>
          </p:cNvSpPr>
          <p:nvPr/>
        </p:nvSpPr>
        <p:spPr bwMode="auto">
          <a:xfrm>
            <a:off x="8077200" y="5919410"/>
            <a:ext cx="762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noProof="1" smtClean="0">
                <a:latin typeface="Courier New" charset="0"/>
              </a:rPr>
              <a:t>CONST</a:t>
            </a:r>
            <a:endParaRPr lang="en-US" dirty="0">
              <a:latin typeface="Courier New" charset="0"/>
            </a:endParaRPr>
          </a:p>
        </p:txBody>
      </p:sp>
      <p:grpSp>
        <p:nvGrpSpPr>
          <p:cNvPr id="7" name="Group 62"/>
          <p:cNvGrpSpPr>
            <a:grpSpLocks/>
          </p:cNvGrpSpPr>
          <p:nvPr/>
        </p:nvGrpSpPr>
        <p:grpSpPr bwMode="auto">
          <a:xfrm>
            <a:off x="7083425" y="5919791"/>
            <a:ext cx="688975" cy="823913"/>
            <a:chOff x="3078" y="3729"/>
            <a:chExt cx="434" cy="519"/>
          </a:xfrm>
        </p:grpSpPr>
        <p:sp>
          <p:nvSpPr>
            <p:cNvPr id="860223" name="Rectangle 63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24" name="Rectangle 64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+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0225" name="Rectangle 65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26" name="Rectangle 66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0227" name="Rectangle 67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28" name="Rectangle 68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60229" name="Oval 69"/>
          <p:cNvSpPr>
            <a:spLocks noChangeArrowheads="1"/>
          </p:cNvSpPr>
          <p:nvPr/>
        </p:nvSpPr>
        <p:spPr bwMode="auto">
          <a:xfrm>
            <a:off x="75692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230" name="Oval 70"/>
          <p:cNvSpPr>
            <a:spLocks noChangeArrowheads="1"/>
          </p:cNvSpPr>
          <p:nvPr/>
        </p:nvSpPr>
        <p:spPr bwMode="auto">
          <a:xfrm>
            <a:off x="72136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0231" name="AutoShape 71"/>
          <p:cNvCxnSpPr>
            <a:cxnSpLocks noChangeShapeType="1"/>
            <a:stCxn id="860229" idx="6"/>
            <a:endCxn id="860220" idx="1"/>
          </p:cNvCxnSpPr>
          <p:nvPr/>
        </p:nvCxnSpPr>
        <p:spPr bwMode="auto">
          <a:xfrm flipV="1">
            <a:off x="7643813" y="6081713"/>
            <a:ext cx="471487" cy="536575"/>
          </a:xfrm>
          <a:prstGeom prst="bentConnector3">
            <a:avLst>
              <a:gd name="adj1" fmla="val 52185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0232" name="AutoShape 72"/>
          <p:cNvCxnSpPr>
            <a:cxnSpLocks noChangeShapeType="1"/>
            <a:stCxn id="860230" idx="2"/>
            <a:endCxn id="860165" idx="0"/>
          </p:cNvCxnSpPr>
          <p:nvPr/>
        </p:nvCxnSpPr>
        <p:spPr bwMode="auto">
          <a:xfrm rot="10800000">
            <a:off x="6807200" y="5638800"/>
            <a:ext cx="406400" cy="9794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cxnSp>
      <p:cxnSp>
        <p:nvCxnSpPr>
          <p:cNvPr id="860233" name="AutoShape 73"/>
          <p:cNvCxnSpPr>
            <a:cxnSpLocks noChangeShapeType="1"/>
            <a:stCxn id="860165" idx="0"/>
            <a:endCxn id="860211" idx="1"/>
          </p:cNvCxnSpPr>
          <p:nvPr/>
        </p:nvCxnSpPr>
        <p:spPr bwMode="auto">
          <a:xfrm rot="16200000" flipH="1" flipV="1">
            <a:off x="5631845" y="4896455"/>
            <a:ext cx="433010" cy="1917700"/>
          </a:xfrm>
          <a:prstGeom prst="bentConnector4">
            <a:avLst>
              <a:gd name="adj1" fmla="val -6984"/>
              <a:gd name="adj2" fmla="val 11192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0234" name="AutoShape 74"/>
          <p:cNvCxnSpPr>
            <a:cxnSpLocks noChangeShapeType="1"/>
            <a:stCxn id="860201" idx="4"/>
            <a:endCxn id="860226" idx="1"/>
          </p:cNvCxnSpPr>
          <p:nvPr/>
        </p:nvCxnSpPr>
        <p:spPr bwMode="auto">
          <a:xfrm rot="5400000">
            <a:off x="6792706" y="4851608"/>
            <a:ext cx="1514097" cy="926307"/>
          </a:xfrm>
          <a:prstGeom prst="bentConnector4">
            <a:avLst>
              <a:gd name="adj1" fmla="val 70530"/>
              <a:gd name="adj2" fmla="val 120762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8" name="Group 75"/>
          <p:cNvGrpSpPr>
            <a:grpSpLocks/>
          </p:cNvGrpSpPr>
          <p:nvPr/>
        </p:nvGrpSpPr>
        <p:grpSpPr bwMode="auto">
          <a:xfrm>
            <a:off x="4537075" y="4330700"/>
            <a:ext cx="873125" cy="336550"/>
            <a:chOff x="2914" y="2904"/>
            <a:chExt cx="550" cy="212"/>
          </a:xfrm>
        </p:grpSpPr>
        <p:sp>
          <p:nvSpPr>
            <p:cNvPr id="860236" name="Rectangle 76"/>
            <p:cNvSpPr>
              <a:spLocks noChangeArrowheads="1"/>
            </p:cNvSpPr>
            <p:nvPr/>
          </p:nvSpPr>
          <p:spPr bwMode="auto">
            <a:xfrm>
              <a:off x="2964" y="291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37" name="Text Box 77"/>
            <p:cNvSpPr txBox="1">
              <a:spLocks noChangeArrowheads="1"/>
            </p:cNvSpPr>
            <p:nvPr/>
          </p:nvSpPr>
          <p:spPr bwMode="auto">
            <a:xfrm>
              <a:off x="2914" y="2904"/>
              <a:ext cx="55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b="0" dirty="0"/>
                <a:t>0</a:t>
              </a:r>
            </a:p>
          </p:txBody>
        </p:sp>
      </p:grpSp>
      <p:grpSp>
        <p:nvGrpSpPr>
          <p:cNvPr id="9" name="Group 78"/>
          <p:cNvGrpSpPr>
            <a:grpSpLocks/>
          </p:cNvGrpSpPr>
          <p:nvPr/>
        </p:nvGrpSpPr>
        <p:grpSpPr bwMode="auto">
          <a:xfrm>
            <a:off x="5581650" y="4368800"/>
            <a:ext cx="838200" cy="314325"/>
            <a:chOff x="3572" y="2928"/>
            <a:chExt cx="528" cy="198"/>
          </a:xfrm>
        </p:grpSpPr>
        <p:sp>
          <p:nvSpPr>
            <p:cNvPr id="860239" name="Rectangle 79"/>
            <p:cNvSpPr>
              <a:spLocks noChangeArrowheads="1"/>
            </p:cNvSpPr>
            <p:nvPr/>
          </p:nvSpPr>
          <p:spPr bwMode="auto">
            <a:xfrm>
              <a:off x="3607" y="2928"/>
              <a:ext cx="449" cy="19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40" name="Rectangle 80"/>
            <p:cNvSpPr>
              <a:spLocks noChangeArrowheads="1"/>
            </p:cNvSpPr>
            <p:nvPr/>
          </p:nvSpPr>
          <p:spPr bwMode="auto">
            <a:xfrm>
              <a:off x="3572" y="2928"/>
              <a:ext cx="52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 </a:t>
              </a:r>
              <a:endParaRPr lang="en-US">
                <a:latin typeface="Courier New" charset="0"/>
              </a:endParaRPr>
            </a:p>
          </p:txBody>
        </p:sp>
      </p:grpSp>
      <p:sp>
        <p:nvSpPr>
          <p:cNvPr id="860241" name="Rectangle 81"/>
          <p:cNvSpPr>
            <a:spLocks noChangeArrowheads="1"/>
          </p:cNvSpPr>
          <p:nvPr/>
        </p:nvSpPr>
        <p:spPr bwMode="auto">
          <a:xfrm>
            <a:off x="1000125" y="2127855"/>
            <a:ext cx="13620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242" name="Rectangle 82"/>
          <p:cNvSpPr>
            <a:spLocks noChangeArrowheads="1"/>
          </p:cNvSpPr>
          <p:nvPr/>
        </p:nvSpPr>
        <p:spPr bwMode="auto">
          <a:xfrm>
            <a:off x="1304925" y="2337405"/>
            <a:ext cx="31019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243" name="Rectangle 83"/>
          <p:cNvSpPr>
            <a:spLocks noChangeArrowheads="1"/>
          </p:cNvSpPr>
          <p:nvPr/>
        </p:nvSpPr>
        <p:spPr bwMode="auto">
          <a:xfrm>
            <a:off x="1304925" y="2556480"/>
            <a:ext cx="33178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244" name="Rectangle 84"/>
          <p:cNvSpPr>
            <a:spLocks noChangeArrowheads="1"/>
          </p:cNvSpPr>
          <p:nvPr/>
        </p:nvSpPr>
        <p:spPr bwMode="auto">
          <a:xfrm>
            <a:off x="1304925" y="2766030"/>
            <a:ext cx="280987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245" name="Rectangle 85"/>
          <p:cNvSpPr>
            <a:spLocks noChangeArrowheads="1"/>
          </p:cNvSpPr>
          <p:nvPr/>
        </p:nvSpPr>
        <p:spPr bwMode="auto">
          <a:xfrm>
            <a:off x="1304925" y="3187323"/>
            <a:ext cx="4300007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246" name="Rectangle 86"/>
          <p:cNvSpPr>
            <a:spLocks noChangeArrowheads="1"/>
          </p:cNvSpPr>
          <p:nvPr/>
        </p:nvSpPr>
        <p:spPr bwMode="auto">
          <a:xfrm>
            <a:off x="1000125" y="3629630"/>
            <a:ext cx="2749550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247" name="Rectangle 87"/>
          <p:cNvSpPr>
            <a:spLocks noChangeArrowheads="1"/>
          </p:cNvSpPr>
          <p:nvPr/>
        </p:nvSpPr>
        <p:spPr bwMode="auto">
          <a:xfrm>
            <a:off x="1000125" y="3848100"/>
            <a:ext cx="12541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" name="Group 88"/>
          <p:cNvGrpSpPr>
            <a:grpSpLocks/>
          </p:cNvGrpSpPr>
          <p:nvPr/>
        </p:nvGrpSpPr>
        <p:grpSpPr bwMode="auto">
          <a:xfrm>
            <a:off x="2527300" y="5919791"/>
            <a:ext cx="688975" cy="823913"/>
            <a:chOff x="3078" y="3729"/>
            <a:chExt cx="434" cy="519"/>
          </a:xfrm>
        </p:grpSpPr>
        <p:sp>
          <p:nvSpPr>
            <p:cNvPr id="860249" name="Rectangle 89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50" name="Rectangle 90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=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0251" name="Rectangle 91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52" name="Rectangle 92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0253" name="Rectangle 93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254" name="Rectangle 94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60255" name="Oval 95"/>
          <p:cNvSpPr>
            <a:spLocks noChangeArrowheads="1"/>
          </p:cNvSpPr>
          <p:nvPr/>
        </p:nvSpPr>
        <p:spPr bwMode="auto">
          <a:xfrm>
            <a:off x="3013075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256" name="Oval 96"/>
          <p:cNvSpPr>
            <a:spLocks noChangeArrowheads="1"/>
          </p:cNvSpPr>
          <p:nvPr/>
        </p:nvSpPr>
        <p:spPr bwMode="auto">
          <a:xfrm>
            <a:off x="2657475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0257" name="AutoShape 97"/>
          <p:cNvCxnSpPr>
            <a:cxnSpLocks noChangeShapeType="1"/>
            <a:stCxn id="860255" idx="6"/>
            <a:endCxn id="860163" idx="0"/>
          </p:cNvCxnSpPr>
          <p:nvPr/>
        </p:nvCxnSpPr>
        <p:spPr bwMode="auto">
          <a:xfrm flipV="1">
            <a:off x="3087688" y="5410200"/>
            <a:ext cx="252412" cy="12080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cxnSp>
      <p:cxnSp>
        <p:nvCxnSpPr>
          <p:cNvPr id="860258" name="AutoShape 98"/>
          <p:cNvCxnSpPr>
            <a:cxnSpLocks noChangeShapeType="1"/>
            <a:stCxn id="860164" idx="0"/>
            <a:endCxn id="860226" idx="1"/>
          </p:cNvCxnSpPr>
          <p:nvPr/>
        </p:nvCxnSpPr>
        <p:spPr bwMode="auto">
          <a:xfrm rot="16200000" flipH="1">
            <a:off x="6660545" y="5645755"/>
            <a:ext cx="661610" cy="190500"/>
          </a:xfrm>
          <a:prstGeom prst="bentConnector4">
            <a:avLst>
              <a:gd name="adj1" fmla="val 98903"/>
              <a:gd name="adj2" fmla="val 9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0259" name="AutoShape 99"/>
          <p:cNvCxnSpPr>
            <a:cxnSpLocks noChangeShapeType="1"/>
            <a:stCxn id="860163" idx="0"/>
            <a:endCxn id="860164" idx="0"/>
          </p:cNvCxnSpPr>
          <p:nvPr/>
        </p:nvCxnSpPr>
        <p:spPr bwMode="auto">
          <a:xfrm>
            <a:off x="3340100" y="5410200"/>
            <a:ext cx="355600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</p:cxnSp>
      <p:cxnSp>
        <p:nvCxnSpPr>
          <p:cNvPr id="860260" name="AutoShape 100"/>
          <p:cNvCxnSpPr>
            <a:cxnSpLocks noChangeShapeType="1"/>
            <a:stCxn id="860256" idx="2"/>
            <a:endCxn id="860162" idx="0"/>
          </p:cNvCxnSpPr>
          <p:nvPr/>
        </p:nvCxnSpPr>
        <p:spPr bwMode="auto">
          <a:xfrm rot="10800000">
            <a:off x="2171700" y="5638800"/>
            <a:ext cx="485775" cy="9794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cxnSp>
      <p:cxnSp>
        <p:nvCxnSpPr>
          <p:cNvPr id="860261" name="AutoShape 101"/>
          <p:cNvCxnSpPr>
            <a:cxnSpLocks noChangeShapeType="1"/>
            <a:stCxn id="860162" idx="0"/>
            <a:endCxn id="860190" idx="1"/>
          </p:cNvCxnSpPr>
          <p:nvPr/>
        </p:nvCxnSpPr>
        <p:spPr bwMode="auto">
          <a:xfrm rot="16200000" flipH="1" flipV="1">
            <a:off x="1555939" y="5456049"/>
            <a:ext cx="433010" cy="798512"/>
          </a:xfrm>
          <a:prstGeom prst="bentConnector4">
            <a:avLst>
              <a:gd name="adj1" fmla="val 1397"/>
              <a:gd name="adj2" fmla="val 12862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0262" name="AutoShape 102"/>
          <p:cNvCxnSpPr>
            <a:cxnSpLocks noChangeShapeType="1"/>
            <a:stCxn id="860191" idx="4"/>
            <a:endCxn id="860252" idx="1"/>
          </p:cNvCxnSpPr>
          <p:nvPr/>
        </p:nvCxnSpPr>
        <p:spPr bwMode="auto">
          <a:xfrm rot="5400000">
            <a:off x="4019343" y="3068845"/>
            <a:ext cx="1514097" cy="4491832"/>
          </a:xfrm>
          <a:prstGeom prst="bentConnector4">
            <a:avLst>
              <a:gd name="adj1" fmla="val 36979"/>
              <a:gd name="adj2" fmla="val 105089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60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6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6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6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6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241" grpId="0" animBg="1"/>
      <p:bldP spid="860242" grpId="0" animBg="1"/>
      <p:bldP spid="860243" grpId="0" animBg="1"/>
      <p:bldP spid="860244" grpId="0" animBg="1"/>
      <p:bldP spid="860245" grpId="0" animBg="1"/>
      <p:bldP spid="860246" grpId="0" animBg="1"/>
      <p:bldP spid="860247" grpId="0" animBg="1"/>
      <p:bldP spid="860255" grpId="0" animBg="1"/>
      <p:bldP spid="860256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210" name="Line 2"/>
          <p:cNvSpPr>
            <a:spLocks noChangeShapeType="1"/>
          </p:cNvSpPr>
          <p:nvPr/>
        </p:nvSpPr>
        <p:spPr bwMode="auto">
          <a:xfrm flipV="1">
            <a:off x="2171700" y="54864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11" name="Line 3"/>
          <p:cNvSpPr>
            <a:spLocks noChangeShapeType="1"/>
          </p:cNvSpPr>
          <p:nvPr/>
        </p:nvSpPr>
        <p:spPr bwMode="auto">
          <a:xfrm flipH="1" flipV="1">
            <a:off x="3187700" y="52578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12" name="Line 4"/>
          <p:cNvSpPr>
            <a:spLocks noChangeShapeType="1"/>
          </p:cNvSpPr>
          <p:nvPr/>
        </p:nvSpPr>
        <p:spPr bwMode="auto">
          <a:xfrm flipV="1">
            <a:off x="6896100" y="52578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13" name="Line 5"/>
          <p:cNvSpPr>
            <a:spLocks noChangeShapeType="1"/>
          </p:cNvSpPr>
          <p:nvPr/>
        </p:nvSpPr>
        <p:spPr bwMode="auto">
          <a:xfrm flipV="1">
            <a:off x="6807200" y="54864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14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62215" name="Rectangle 7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16" name="Text Box 8"/>
          <p:cNvSpPr txBox="1">
            <a:spLocks noChangeArrowheads="1"/>
          </p:cNvSpPr>
          <p:nvPr/>
        </p:nvSpPr>
        <p:spPr bwMode="auto">
          <a:xfrm>
            <a:off x="520700" y="1130528"/>
            <a:ext cx="7962900" cy="1984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TokenScanner scanner = new TokenScanner();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scanner.setInput("odd = 2 * n + 1");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scanner.ignoreWhitespace();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scanner.scanNumbers();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Expression *exp = readE(scanner, 0);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}</a:t>
            </a:r>
            <a:endParaRPr lang="en-US" noProof="1">
              <a:latin typeface="Courier New" charset="0"/>
            </a:endParaRPr>
          </a:p>
        </p:txBody>
      </p:sp>
      <p:sp>
        <p:nvSpPr>
          <p:cNvPr id="862217" name="Rectangle 9"/>
          <p:cNvSpPr>
            <a:spLocks noChangeArrowheads="1"/>
          </p:cNvSpPr>
          <p:nvPr/>
        </p:nvSpPr>
        <p:spPr bwMode="auto">
          <a:xfrm>
            <a:off x="5324475" y="2616200"/>
            <a:ext cx="1825625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18" name="Text Box 10"/>
          <p:cNvSpPr txBox="1">
            <a:spLocks noChangeArrowheads="1"/>
          </p:cNvSpPr>
          <p:nvPr/>
        </p:nvSpPr>
        <p:spPr bwMode="auto">
          <a:xfrm>
            <a:off x="5283200" y="2325915"/>
            <a:ext cx="1079500" cy="32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lang="en-US" smtClean="0">
                <a:latin typeface="Courier New" charset="0"/>
              </a:rPr>
              <a:t>scanner</a:t>
            </a:r>
            <a:endParaRPr lang="en-US" dirty="0">
              <a:latin typeface="Courier New" charset="0"/>
            </a:endParaRPr>
          </a:p>
        </p:txBody>
      </p:sp>
      <p:sp>
        <p:nvSpPr>
          <p:cNvPr id="862219" name="Rectangle 11"/>
          <p:cNvSpPr>
            <a:spLocks noChangeArrowheads="1"/>
          </p:cNvSpPr>
          <p:nvPr/>
        </p:nvSpPr>
        <p:spPr bwMode="auto">
          <a:xfrm>
            <a:off x="7289800" y="2616200"/>
            <a:ext cx="990600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20" name="Text Box 12"/>
          <p:cNvSpPr txBox="1">
            <a:spLocks noChangeArrowheads="1"/>
          </p:cNvSpPr>
          <p:nvPr/>
        </p:nvSpPr>
        <p:spPr bwMode="auto">
          <a:xfrm>
            <a:off x="7251700" y="2325915"/>
            <a:ext cx="1079500" cy="32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lang="en-US">
                <a:latin typeface="Courier New" charset="0"/>
              </a:rPr>
              <a:t>exp</a:t>
            </a:r>
          </a:p>
        </p:txBody>
      </p:sp>
      <p:sp>
        <p:nvSpPr>
          <p:cNvPr id="862221" name="Rectangle 13"/>
          <p:cNvSpPr>
            <a:spLocks noChangeArrowheads="1"/>
          </p:cNvSpPr>
          <p:nvPr/>
        </p:nvSpPr>
        <p:spPr bwMode="auto">
          <a:xfrm>
            <a:off x="5359400" y="26301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62222" name="Text Box 14"/>
          <p:cNvSpPr txBox="1">
            <a:spLocks noChangeArrowheads="1"/>
          </p:cNvSpPr>
          <p:nvPr/>
        </p:nvSpPr>
        <p:spPr bwMode="auto">
          <a:xfrm>
            <a:off x="6946900" y="27450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grpSp>
        <p:nvGrpSpPr>
          <p:cNvPr id="2" name="Group 15"/>
          <p:cNvGrpSpPr>
            <a:grpSpLocks/>
          </p:cNvGrpSpPr>
          <p:nvPr/>
        </p:nvGrpSpPr>
        <p:grpSpPr bwMode="auto">
          <a:xfrm>
            <a:off x="533400" y="1422400"/>
            <a:ext cx="8089900" cy="3384549"/>
            <a:chOff x="336" y="896"/>
            <a:chExt cx="5096" cy="2132"/>
          </a:xfrm>
        </p:grpSpPr>
        <p:sp>
          <p:nvSpPr>
            <p:cNvPr id="862224" name="Rectangle 16"/>
            <p:cNvSpPr>
              <a:spLocks noChangeArrowheads="1"/>
            </p:cNvSpPr>
            <p:nvPr/>
          </p:nvSpPr>
          <p:spPr bwMode="auto">
            <a:xfrm>
              <a:off x="336" y="907"/>
              <a:ext cx="5060" cy="212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25" name="Text Box 17"/>
            <p:cNvSpPr txBox="1">
              <a:spLocks noChangeArrowheads="1"/>
            </p:cNvSpPr>
            <p:nvPr/>
          </p:nvSpPr>
          <p:spPr bwMode="auto">
            <a:xfrm>
              <a:off x="408" y="896"/>
              <a:ext cx="4905" cy="18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Courier New" charset="0"/>
                </a:rPr>
                <a:t>Expression </a:t>
              </a:r>
              <a:r>
                <a:rPr lang="en-US" dirty="0" smtClean="0">
                  <a:latin typeface="Courier New" charset="0"/>
                </a:rPr>
                <a:t>*</a:t>
              </a:r>
              <a:r>
                <a:rPr lang="en-US" dirty="0" err="1" smtClean="0">
                  <a:latin typeface="Courier New" charset="0"/>
                </a:rPr>
                <a:t>readE(TokenScanner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&amp;</a:t>
              </a:r>
              <a:r>
                <a:rPr lang="en-US" dirty="0" smtClean="0">
                  <a:latin typeface="Courier New" charset="0"/>
                </a:rPr>
                <a:t> scanner,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>
                  <a:latin typeface="Courier New" charset="0"/>
                </a:rPr>
                <a:t>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{</a:t>
              </a:r>
            </a:p>
            <a:p>
              <a:r>
                <a:rPr lang="en-US" dirty="0">
                  <a:latin typeface="Courier New" charset="0"/>
                </a:rPr>
                <a:t>   Expression *exp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readT(scanner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string token;</a:t>
              </a:r>
            </a:p>
            <a:p>
              <a:r>
                <a:rPr lang="en-US" dirty="0">
                  <a:latin typeface="Courier New" charset="0"/>
                </a:rPr>
                <a:t>   while (true) {</a:t>
              </a:r>
            </a:p>
            <a:p>
              <a:r>
                <a:rPr lang="en-US" dirty="0">
                  <a:latin typeface="Courier New" charset="0"/>
                </a:rPr>
                <a:t>      token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scanner.nextToken</a:t>
              </a:r>
              <a:r>
                <a:rPr lang="en-US" dirty="0">
                  <a:latin typeface="Courier New" charset="0"/>
                </a:rPr>
                <a:t>();</a:t>
              </a:r>
            </a:p>
            <a:p>
              <a:r>
                <a:rPr lang="en-US" dirty="0">
                  <a:latin typeface="Courier New" charset="0"/>
                </a:rPr>
                <a:t>      </a:t>
              </a:r>
              <a:r>
                <a:rPr lang="en-US" dirty="0" err="1">
                  <a:latin typeface="Courier New" charset="0"/>
                </a:rPr>
                <a:t>int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precedence(token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&lt;= </a:t>
              </a:r>
              <a:r>
                <a:rPr lang="en-US" dirty="0" err="1">
                  <a:latin typeface="Courier New" charset="0"/>
                </a:rPr>
                <a:t>prec</a:t>
              </a:r>
              <a:r>
                <a:rPr lang="en-US" dirty="0">
                  <a:latin typeface="Courier New" charset="0"/>
                </a:rPr>
                <a:t>) break;</a:t>
              </a:r>
            </a:p>
            <a:p>
              <a:r>
                <a:rPr lang="en-US" dirty="0">
                  <a:latin typeface="Courier New" charset="0"/>
                </a:rPr>
                <a:t>      Expression *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 =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readE(scanner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tprec</a:t>
              </a:r>
              <a:r>
                <a:rPr lang="en-US" dirty="0" smtClean="0">
                  <a:latin typeface="Courier New" charset="0"/>
                </a:rPr>
                <a:t>)</a:t>
              </a:r>
              <a:r>
                <a:rPr lang="en-US" dirty="0">
                  <a:latin typeface="Courier New" charset="0"/>
                </a:rPr>
                <a:t>;</a:t>
              </a:r>
            </a:p>
            <a:p>
              <a:r>
                <a:rPr lang="en-US" dirty="0">
                  <a:latin typeface="Courier New" charset="0"/>
                </a:rPr>
                <a:t>      exp = new </a:t>
              </a:r>
              <a:r>
                <a:rPr lang="en-US" dirty="0" err="1">
                  <a:latin typeface="Courier New" charset="0"/>
                </a:rPr>
                <a:t>CompoundExp</a:t>
              </a:r>
              <a:r>
                <a:rPr lang="en-US" dirty="0" err="1" smtClean="0">
                  <a:latin typeface="Courier New" charset="0"/>
                </a:rPr>
                <a:t>(token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exp, </a:t>
              </a:r>
              <a:r>
                <a:rPr lang="en-US" dirty="0" err="1">
                  <a:latin typeface="Courier New" charset="0"/>
                </a:rPr>
                <a:t>rhs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}</a:t>
              </a:r>
            </a:p>
            <a:p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scanner.saveToken</a:t>
              </a:r>
              <a:r>
                <a:rPr lang="en-US" dirty="0" err="1">
                  <a:latin typeface="Courier New" charset="0"/>
                </a:rPr>
                <a:t>(token</a:t>
              </a:r>
              <a:r>
                <a:rPr lang="en-US" dirty="0">
                  <a:latin typeface="Courier New" charset="0"/>
                </a:rPr>
                <a:t>);</a:t>
              </a:r>
            </a:p>
            <a:p>
              <a:r>
                <a:rPr lang="en-US" dirty="0">
                  <a:latin typeface="Courier New" charset="0"/>
                </a:rPr>
                <a:t>   return exp;</a:t>
              </a:r>
            </a:p>
            <a:p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862226" name="Rectangle 18"/>
            <p:cNvSpPr>
              <a:spLocks noChangeArrowheads="1"/>
            </p:cNvSpPr>
            <p:nvPr/>
          </p:nvSpPr>
          <p:spPr bwMode="auto">
            <a:xfrm>
              <a:off x="986" y="2720"/>
              <a:ext cx="1150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27" name="Text Box 19"/>
            <p:cNvSpPr txBox="1">
              <a:spLocks noChangeArrowheads="1"/>
            </p:cNvSpPr>
            <p:nvPr/>
          </p:nvSpPr>
          <p:spPr bwMode="auto">
            <a:xfrm>
              <a:off x="96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mtClean="0">
                  <a:latin typeface="Courier New" charset="0"/>
                </a:rPr>
                <a:t>scanner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2228" name="Rectangle 20"/>
            <p:cNvSpPr>
              <a:spLocks noChangeArrowheads="1"/>
            </p:cNvSpPr>
            <p:nvPr/>
          </p:nvSpPr>
          <p:spPr bwMode="auto">
            <a:xfrm>
              <a:off x="222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29" name="Text Box 21"/>
            <p:cNvSpPr txBox="1">
              <a:spLocks noChangeArrowheads="1"/>
            </p:cNvSpPr>
            <p:nvPr/>
          </p:nvSpPr>
          <p:spPr bwMode="auto">
            <a:xfrm>
              <a:off x="220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prec</a:t>
              </a:r>
            </a:p>
          </p:txBody>
        </p:sp>
        <p:sp>
          <p:nvSpPr>
            <p:cNvPr id="862230" name="Rectangle 22"/>
            <p:cNvSpPr>
              <a:spLocks noChangeArrowheads="1"/>
            </p:cNvSpPr>
            <p:nvPr/>
          </p:nvSpPr>
          <p:spPr bwMode="auto">
            <a:xfrm>
              <a:off x="286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31" name="Text Box 23"/>
            <p:cNvSpPr txBox="1">
              <a:spLocks noChangeArrowheads="1"/>
            </p:cNvSpPr>
            <p:nvPr/>
          </p:nvSpPr>
          <p:spPr bwMode="auto">
            <a:xfrm>
              <a:off x="284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tprec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2232" name="Rectangle 24"/>
            <p:cNvSpPr>
              <a:spLocks noChangeArrowheads="1"/>
            </p:cNvSpPr>
            <p:nvPr/>
          </p:nvSpPr>
          <p:spPr bwMode="auto">
            <a:xfrm>
              <a:off x="350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33" name="Text Box 25"/>
            <p:cNvSpPr txBox="1">
              <a:spLocks noChangeArrowheads="1"/>
            </p:cNvSpPr>
            <p:nvPr/>
          </p:nvSpPr>
          <p:spPr bwMode="auto">
            <a:xfrm>
              <a:off x="348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token</a:t>
              </a:r>
            </a:p>
          </p:txBody>
        </p:sp>
        <p:sp>
          <p:nvSpPr>
            <p:cNvPr id="862234" name="Rectangle 26"/>
            <p:cNvSpPr>
              <a:spLocks noChangeArrowheads="1"/>
            </p:cNvSpPr>
            <p:nvPr/>
          </p:nvSpPr>
          <p:spPr bwMode="auto">
            <a:xfrm>
              <a:off x="4144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35" name="Text Box 27"/>
            <p:cNvSpPr txBox="1">
              <a:spLocks noChangeArrowheads="1"/>
            </p:cNvSpPr>
            <p:nvPr/>
          </p:nvSpPr>
          <p:spPr bwMode="auto">
            <a:xfrm>
              <a:off x="4120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exp</a:t>
              </a:r>
            </a:p>
          </p:txBody>
        </p:sp>
        <p:sp>
          <p:nvSpPr>
            <p:cNvPr id="862236" name="Rectangle 28"/>
            <p:cNvSpPr>
              <a:spLocks noChangeArrowheads="1"/>
            </p:cNvSpPr>
            <p:nvPr/>
          </p:nvSpPr>
          <p:spPr bwMode="auto">
            <a:xfrm>
              <a:off x="4776" y="2720"/>
              <a:ext cx="547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37" name="Text Box 29"/>
            <p:cNvSpPr txBox="1">
              <a:spLocks noChangeArrowheads="1"/>
            </p:cNvSpPr>
            <p:nvPr/>
          </p:nvSpPr>
          <p:spPr bwMode="auto">
            <a:xfrm>
              <a:off x="4752" y="2533"/>
              <a:ext cx="680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>
                  <a:latin typeface="Courier New" charset="0"/>
                </a:rPr>
                <a:t>rhs</a:t>
              </a:r>
            </a:p>
          </p:txBody>
        </p:sp>
      </p:grpSp>
      <p:grpSp>
        <p:nvGrpSpPr>
          <p:cNvPr id="3" name="Group 30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62239" name="Rectangle 31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40" name="Rectangle 32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2241" name="Rectangle 33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42" name="Rectangle 34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4" name="Group 35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62244" name="Rectangle 36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45" name="Rectangle 37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2246" name="Rectangle 38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47" name="Rectangle 39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5" name="Group 40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62249" name="Rectangle 41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50" name="Rectangle 42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2251" name="Rectangle 43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52" name="Rectangle 44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6" name="Group 45"/>
          <p:cNvGrpSpPr>
            <a:grpSpLocks/>
          </p:cNvGrpSpPr>
          <p:nvPr/>
        </p:nvGrpSpPr>
        <p:grpSpPr bwMode="auto">
          <a:xfrm>
            <a:off x="4886325" y="5919791"/>
            <a:ext cx="688975" cy="823913"/>
            <a:chOff x="3078" y="3729"/>
            <a:chExt cx="434" cy="519"/>
          </a:xfrm>
        </p:grpSpPr>
        <p:sp>
          <p:nvSpPr>
            <p:cNvPr id="862254" name="Rectangle 46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55" name="Rectangle 47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*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2256" name="Rectangle 48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57" name="Rectangle 49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2258" name="Rectangle 50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59" name="Rectangle 51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862260" name="AutoShape 52"/>
          <p:cNvCxnSpPr>
            <a:cxnSpLocks noChangeShapeType="1"/>
            <a:stCxn id="862261" idx="6"/>
            <a:endCxn id="862252" idx="1"/>
          </p:cNvCxnSpPr>
          <p:nvPr/>
        </p:nvCxnSpPr>
        <p:spPr bwMode="auto">
          <a:xfrm flipV="1">
            <a:off x="5446713" y="6071810"/>
            <a:ext cx="585787" cy="545684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62261" name="Oval 53"/>
          <p:cNvSpPr>
            <a:spLocks noChangeArrowheads="1"/>
          </p:cNvSpPr>
          <p:nvPr/>
        </p:nvSpPr>
        <p:spPr bwMode="auto">
          <a:xfrm>
            <a:off x="53721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62" name="Oval 54"/>
          <p:cNvSpPr>
            <a:spLocks noChangeArrowheads="1"/>
          </p:cNvSpPr>
          <p:nvPr/>
        </p:nvSpPr>
        <p:spPr bwMode="auto">
          <a:xfrm>
            <a:off x="50165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2263" name="AutoShape 55"/>
          <p:cNvCxnSpPr>
            <a:cxnSpLocks noChangeShapeType="1"/>
            <a:stCxn id="862262" idx="2"/>
          </p:cNvCxnSpPr>
          <p:nvPr/>
        </p:nvCxnSpPr>
        <p:spPr bwMode="auto">
          <a:xfrm rot="10800000">
            <a:off x="3759200" y="6096000"/>
            <a:ext cx="1257300" cy="522288"/>
          </a:xfrm>
          <a:prstGeom prst="bentConnector3">
            <a:avLst>
              <a:gd name="adj1" fmla="val 118306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62264" name="Rectangle 56"/>
          <p:cNvSpPr>
            <a:spLocks noChangeArrowheads="1"/>
          </p:cNvSpPr>
          <p:nvPr/>
        </p:nvSpPr>
        <p:spPr bwMode="auto">
          <a:xfrm>
            <a:off x="8115300" y="62150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65" name="Rectangle 57"/>
          <p:cNvSpPr>
            <a:spLocks noChangeArrowheads="1"/>
          </p:cNvSpPr>
          <p:nvPr/>
        </p:nvSpPr>
        <p:spPr bwMode="auto">
          <a:xfrm>
            <a:off x="8118475" y="6186110"/>
            <a:ext cx="68421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1</a:t>
            </a:r>
            <a:endParaRPr lang="en-US" dirty="0">
              <a:latin typeface="Courier New" charset="0"/>
            </a:endParaRPr>
          </a:p>
        </p:txBody>
      </p:sp>
      <p:sp>
        <p:nvSpPr>
          <p:cNvPr id="862266" name="Rectangle 58"/>
          <p:cNvSpPr>
            <a:spLocks noChangeArrowheads="1"/>
          </p:cNvSpPr>
          <p:nvPr/>
        </p:nvSpPr>
        <p:spPr bwMode="auto">
          <a:xfrm>
            <a:off x="8115300" y="59483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67" name="Rectangle 59"/>
          <p:cNvSpPr>
            <a:spLocks noChangeArrowheads="1"/>
          </p:cNvSpPr>
          <p:nvPr/>
        </p:nvSpPr>
        <p:spPr bwMode="auto">
          <a:xfrm>
            <a:off x="8077200" y="5919410"/>
            <a:ext cx="762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noProof="1" smtClean="0">
                <a:latin typeface="Courier New" charset="0"/>
              </a:rPr>
              <a:t>CONST</a:t>
            </a:r>
            <a:endParaRPr lang="en-US" dirty="0">
              <a:latin typeface="Courier New" charset="0"/>
            </a:endParaRPr>
          </a:p>
        </p:txBody>
      </p:sp>
      <p:grpSp>
        <p:nvGrpSpPr>
          <p:cNvPr id="7" name="Group 60"/>
          <p:cNvGrpSpPr>
            <a:grpSpLocks/>
          </p:cNvGrpSpPr>
          <p:nvPr/>
        </p:nvGrpSpPr>
        <p:grpSpPr bwMode="auto">
          <a:xfrm>
            <a:off x="7083425" y="5919791"/>
            <a:ext cx="688975" cy="823913"/>
            <a:chOff x="3078" y="3729"/>
            <a:chExt cx="434" cy="519"/>
          </a:xfrm>
        </p:grpSpPr>
        <p:sp>
          <p:nvSpPr>
            <p:cNvPr id="862269" name="Rectangle 61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70" name="Rectangle 62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+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2271" name="Rectangle 63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72" name="Rectangle 64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2273" name="Rectangle 65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74" name="Rectangle 66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62275" name="Oval 67"/>
          <p:cNvSpPr>
            <a:spLocks noChangeArrowheads="1"/>
          </p:cNvSpPr>
          <p:nvPr/>
        </p:nvSpPr>
        <p:spPr bwMode="auto">
          <a:xfrm>
            <a:off x="75692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76" name="Oval 68"/>
          <p:cNvSpPr>
            <a:spLocks noChangeArrowheads="1"/>
          </p:cNvSpPr>
          <p:nvPr/>
        </p:nvSpPr>
        <p:spPr bwMode="auto">
          <a:xfrm>
            <a:off x="72136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2277" name="AutoShape 69"/>
          <p:cNvCxnSpPr>
            <a:cxnSpLocks noChangeShapeType="1"/>
            <a:stCxn id="862275" idx="6"/>
            <a:endCxn id="862266" idx="1"/>
          </p:cNvCxnSpPr>
          <p:nvPr/>
        </p:nvCxnSpPr>
        <p:spPr bwMode="auto">
          <a:xfrm flipV="1">
            <a:off x="7643813" y="6081713"/>
            <a:ext cx="471487" cy="536575"/>
          </a:xfrm>
          <a:prstGeom prst="bentConnector3">
            <a:avLst>
              <a:gd name="adj1" fmla="val 52185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2278" name="AutoShape 70"/>
          <p:cNvCxnSpPr>
            <a:cxnSpLocks noChangeShapeType="1"/>
            <a:stCxn id="862276" idx="2"/>
            <a:endCxn id="862213" idx="0"/>
          </p:cNvCxnSpPr>
          <p:nvPr/>
        </p:nvCxnSpPr>
        <p:spPr bwMode="auto">
          <a:xfrm rot="10800000">
            <a:off x="6807200" y="5638800"/>
            <a:ext cx="406400" cy="9794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cxnSp>
      <p:cxnSp>
        <p:nvCxnSpPr>
          <p:cNvPr id="862279" name="AutoShape 71"/>
          <p:cNvCxnSpPr>
            <a:cxnSpLocks noChangeShapeType="1"/>
            <a:stCxn id="862213" idx="0"/>
            <a:endCxn id="862257" idx="1"/>
          </p:cNvCxnSpPr>
          <p:nvPr/>
        </p:nvCxnSpPr>
        <p:spPr bwMode="auto">
          <a:xfrm rot="16200000" flipH="1" flipV="1">
            <a:off x="5631845" y="4896455"/>
            <a:ext cx="433010" cy="1917700"/>
          </a:xfrm>
          <a:prstGeom prst="bentConnector4">
            <a:avLst>
              <a:gd name="adj1" fmla="val -4190"/>
              <a:gd name="adj2" fmla="val 11192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8" name="Group 72"/>
          <p:cNvGrpSpPr>
            <a:grpSpLocks/>
          </p:cNvGrpSpPr>
          <p:nvPr/>
        </p:nvGrpSpPr>
        <p:grpSpPr bwMode="auto">
          <a:xfrm>
            <a:off x="2527300" y="5919791"/>
            <a:ext cx="688975" cy="823913"/>
            <a:chOff x="3078" y="3729"/>
            <a:chExt cx="434" cy="519"/>
          </a:xfrm>
        </p:grpSpPr>
        <p:sp>
          <p:nvSpPr>
            <p:cNvPr id="862281" name="Rectangle 73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82" name="Rectangle 74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=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2283" name="Rectangle 75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84" name="Rectangle 76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2285" name="Rectangle 77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286" name="Rectangle 78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62287" name="Oval 79"/>
          <p:cNvSpPr>
            <a:spLocks noChangeArrowheads="1"/>
          </p:cNvSpPr>
          <p:nvPr/>
        </p:nvSpPr>
        <p:spPr bwMode="auto">
          <a:xfrm>
            <a:off x="3013075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88" name="Oval 80"/>
          <p:cNvSpPr>
            <a:spLocks noChangeArrowheads="1"/>
          </p:cNvSpPr>
          <p:nvPr/>
        </p:nvSpPr>
        <p:spPr bwMode="auto">
          <a:xfrm>
            <a:off x="2657475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2289" name="AutoShape 81"/>
          <p:cNvCxnSpPr>
            <a:cxnSpLocks noChangeShapeType="1"/>
            <a:stCxn id="862287" idx="6"/>
            <a:endCxn id="862211" idx="0"/>
          </p:cNvCxnSpPr>
          <p:nvPr/>
        </p:nvCxnSpPr>
        <p:spPr bwMode="auto">
          <a:xfrm flipV="1">
            <a:off x="3087688" y="5410200"/>
            <a:ext cx="252412" cy="12080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cxnSp>
      <p:cxnSp>
        <p:nvCxnSpPr>
          <p:cNvPr id="862290" name="AutoShape 82"/>
          <p:cNvCxnSpPr>
            <a:cxnSpLocks noChangeShapeType="1"/>
            <a:stCxn id="862212" idx="0"/>
            <a:endCxn id="862272" idx="1"/>
          </p:cNvCxnSpPr>
          <p:nvPr/>
        </p:nvCxnSpPr>
        <p:spPr bwMode="auto">
          <a:xfrm rot="16200000" flipH="1">
            <a:off x="6660545" y="5645755"/>
            <a:ext cx="661610" cy="190500"/>
          </a:xfrm>
          <a:prstGeom prst="bentConnector4">
            <a:avLst>
              <a:gd name="adj1" fmla="val 98903"/>
              <a:gd name="adj2" fmla="val 2650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2291" name="AutoShape 83"/>
          <p:cNvCxnSpPr>
            <a:cxnSpLocks noChangeShapeType="1"/>
            <a:stCxn id="862211" idx="0"/>
            <a:endCxn id="862212" idx="0"/>
          </p:cNvCxnSpPr>
          <p:nvPr/>
        </p:nvCxnSpPr>
        <p:spPr bwMode="auto">
          <a:xfrm>
            <a:off x="3340100" y="5410200"/>
            <a:ext cx="355600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</p:cxnSp>
      <p:cxnSp>
        <p:nvCxnSpPr>
          <p:cNvPr id="862292" name="AutoShape 84"/>
          <p:cNvCxnSpPr>
            <a:cxnSpLocks noChangeShapeType="1"/>
            <a:stCxn id="862288" idx="2"/>
            <a:endCxn id="862210" idx="0"/>
          </p:cNvCxnSpPr>
          <p:nvPr/>
        </p:nvCxnSpPr>
        <p:spPr bwMode="auto">
          <a:xfrm rot="10800000">
            <a:off x="2171700" y="5638800"/>
            <a:ext cx="485775" cy="9794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cxnSp>
      <p:cxnSp>
        <p:nvCxnSpPr>
          <p:cNvPr id="862293" name="AutoShape 85"/>
          <p:cNvCxnSpPr>
            <a:cxnSpLocks noChangeShapeType="1"/>
            <a:stCxn id="862210" idx="0"/>
            <a:endCxn id="862242" idx="1"/>
          </p:cNvCxnSpPr>
          <p:nvPr/>
        </p:nvCxnSpPr>
        <p:spPr bwMode="auto">
          <a:xfrm rot="16200000" flipH="1" flipV="1">
            <a:off x="1555939" y="5456049"/>
            <a:ext cx="433010" cy="798512"/>
          </a:xfrm>
          <a:prstGeom prst="bentConnector4">
            <a:avLst>
              <a:gd name="adj1" fmla="val 1397"/>
              <a:gd name="adj2" fmla="val 12862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</p:spTree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258" name="Line 2"/>
          <p:cNvSpPr>
            <a:spLocks noChangeShapeType="1"/>
          </p:cNvSpPr>
          <p:nvPr/>
        </p:nvSpPr>
        <p:spPr bwMode="auto">
          <a:xfrm flipV="1">
            <a:off x="2171700" y="54864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259" name="Line 3"/>
          <p:cNvSpPr>
            <a:spLocks noChangeShapeType="1"/>
          </p:cNvSpPr>
          <p:nvPr/>
        </p:nvSpPr>
        <p:spPr bwMode="auto">
          <a:xfrm flipH="1" flipV="1">
            <a:off x="3187700" y="52578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260" name="Line 4"/>
          <p:cNvSpPr>
            <a:spLocks noChangeShapeType="1"/>
          </p:cNvSpPr>
          <p:nvPr/>
        </p:nvSpPr>
        <p:spPr bwMode="auto">
          <a:xfrm flipV="1">
            <a:off x="6896100" y="52578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261" name="Line 5"/>
          <p:cNvSpPr>
            <a:spLocks noChangeShapeType="1"/>
          </p:cNvSpPr>
          <p:nvPr/>
        </p:nvSpPr>
        <p:spPr bwMode="auto">
          <a:xfrm flipV="1">
            <a:off x="6807200" y="5486400"/>
            <a:ext cx="152400" cy="152400"/>
          </a:xfrm>
          <a:prstGeom prst="line">
            <a:avLst/>
          </a:prstGeom>
          <a:noFill/>
          <a:ln w="9525">
            <a:solidFill>
              <a:srgbClr val="CC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262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Tracing the Precedence Parser 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64263" name="Rectangle 7"/>
          <p:cNvSpPr>
            <a:spLocks noChangeArrowheads="1"/>
          </p:cNvSpPr>
          <p:nvPr/>
        </p:nvSpPr>
        <p:spPr bwMode="auto">
          <a:xfrm>
            <a:off x="444500" y="1166813"/>
            <a:ext cx="8032750" cy="19843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264" name="Text Box 8"/>
          <p:cNvSpPr txBox="1">
            <a:spLocks noChangeArrowheads="1"/>
          </p:cNvSpPr>
          <p:nvPr/>
        </p:nvSpPr>
        <p:spPr bwMode="auto">
          <a:xfrm>
            <a:off x="520700" y="1130528"/>
            <a:ext cx="7962900" cy="1984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int main() {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TokenScanner scanner = new TokenScanner();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scanner.setInput("odd = 2 * n + 1");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scanner.ignoreWhitespace();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scanner.scanNumbers();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Expression *exp = readE(scanner, 0);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   . . .</a:t>
            </a:r>
          </a:p>
          <a:p>
            <a:pPr>
              <a:lnSpc>
                <a:spcPct val="110000"/>
              </a:lnSpc>
            </a:pPr>
            <a:r>
              <a:rPr lang="en-US" noProof="1" smtClean="0">
                <a:latin typeface="Courier New" charset="0"/>
              </a:rPr>
              <a:t>}</a:t>
            </a:r>
            <a:endParaRPr lang="en-US" noProof="1">
              <a:latin typeface="Courier New" charset="0"/>
            </a:endParaRPr>
          </a:p>
        </p:txBody>
      </p:sp>
      <p:grpSp>
        <p:nvGrpSpPr>
          <p:cNvPr id="2" name="Group 9"/>
          <p:cNvGrpSpPr>
            <a:grpSpLocks/>
          </p:cNvGrpSpPr>
          <p:nvPr/>
        </p:nvGrpSpPr>
        <p:grpSpPr bwMode="auto">
          <a:xfrm>
            <a:off x="1370013" y="5919787"/>
            <a:ext cx="688975" cy="571500"/>
            <a:chOff x="4894" y="3729"/>
            <a:chExt cx="434" cy="360"/>
          </a:xfrm>
        </p:grpSpPr>
        <p:sp>
          <p:nvSpPr>
            <p:cNvPr id="864266" name="Rectangle 10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267" name="Rectangle 11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odd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4268" name="Rectangle 12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269" name="Rectangle 13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sp>
        <p:nvSpPr>
          <p:cNvPr id="864270" name="Oval 14"/>
          <p:cNvSpPr>
            <a:spLocks noChangeArrowheads="1"/>
          </p:cNvSpPr>
          <p:nvPr/>
        </p:nvSpPr>
        <p:spPr bwMode="auto">
          <a:xfrm>
            <a:off x="7761288" y="2782888"/>
            <a:ext cx="74612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15"/>
          <p:cNvGrpSpPr>
            <a:grpSpLocks/>
          </p:cNvGrpSpPr>
          <p:nvPr/>
        </p:nvGrpSpPr>
        <p:grpSpPr bwMode="auto">
          <a:xfrm>
            <a:off x="3733800" y="5919787"/>
            <a:ext cx="762000" cy="571500"/>
            <a:chOff x="1552" y="3729"/>
            <a:chExt cx="480" cy="360"/>
          </a:xfrm>
        </p:grpSpPr>
        <p:sp>
          <p:nvSpPr>
            <p:cNvPr id="864272" name="Rectangle 16"/>
            <p:cNvSpPr>
              <a:spLocks noChangeArrowheads="1"/>
            </p:cNvSpPr>
            <p:nvPr/>
          </p:nvSpPr>
          <p:spPr bwMode="auto">
            <a:xfrm>
              <a:off x="156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273" name="Rectangle 17"/>
            <p:cNvSpPr>
              <a:spLocks noChangeArrowheads="1"/>
            </p:cNvSpPr>
            <p:nvPr/>
          </p:nvSpPr>
          <p:spPr bwMode="auto">
            <a:xfrm>
              <a:off x="157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2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4274" name="Rectangle 18"/>
            <p:cNvSpPr>
              <a:spLocks noChangeArrowheads="1"/>
            </p:cNvSpPr>
            <p:nvPr/>
          </p:nvSpPr>
          <p:spPr bwMode="auto">
            <a:xfrm>
              <a:off x="156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275" name="Rectangle 19"/>
            <p:cNvSpPr>
              <a:spLocks noChangeArrowheads="1"/>
            </p:cNvSpPr>
            <p:nvPr/>
          </p:nvSpPr>
          <p:spPr bwMode="auto">
            <a:xfrm>
              <a:off x="1552" y="3729"/>
              <a:ext cx="48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CONST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4" name="Group 20"/>
          <p:cNvGrpSpPr>
            <a:grpSpLocks/>
          </p:cNvGrpSpPr>
          <p:nvPr/>
        </p:nvGrpSpPr>
        <p:grpSpPr bwMode="auto">
          <a:xfrm>
            <a:off x="6029325" y="5919787"/>
            <a:ext cx="688975" cy="571500"/>
            <a:chOff x="4894" y="3729"/>
            <a:chExt cx="434" cy="360"/>
          </a:xfrm>
        </p:grpSpPr>
        <p:sp>
          <p:nvSpPr>
            <p:cNvPr id="864277" name="Rectangle 21"/>
            <p:cNvSpPr>
              <a:spLocks noChangeArrowheads="1"/>
            </p:cNvSpPr>
            <p:nvPr/>
          </p:nvSpPr>
          <p:spPr bwMode="auto">
            <a:xfrm>
              <a:off x="4894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278" name="Rectangle 22"/>
            <p:cNvSpPr>
              <a:spLocks noChangeArrowheads="1"/>
            </p:cNvSpPr>
            <p:nvPr/>
          </p:nvSpPr>
          <p:spPr bwMode="auto">
            <a:xfrm>
              <a:off x="4896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n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4279" name="Rectangle 23"/>
            <p:cNvSpPr>
              <a:spLocks noChangeArrowheads="1"/>
            </p:cNvSpPr>
            <p:nvPr/>
          </p:nvSpPr>
          <p:spPr bwMode="auto">
            <a:xfrm>
              <a:off x="4894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280" name="Rectangle 24"/>
            <p:cNvSpPr>
              <a:spLocks noChangeArrowheads="1"/>
            </p:cNvSpPr>
            <p:nvPr/>
          </p:nvSpPr>
          <p:spPr bwMode="auto">
            <a:xfrm>
              <a:off x="4896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ID</a:t>
              </a:r>
              <a:endParaRPr lang="en-US" dirty="0">
                <a:latin typeface="Courier New" charset="0"/>
              </a:endParaRPr>
            </a:p>
          </p:txBody>
        </p:sp>
      </p:grpSp>
      <p:grpSp>
        <p:nvGrpSpPr>
          <p:cNvPr id="5" name="Group 25"/>
          <p:cNvGrpSpPr>
            <a:grpSpLocks/>
          </p:cNvGrpSpPr>
          <p:nvPr/>
        </p:nvGrpSpPr>
        <p:grpSpPr bwMode="auto">
          <a:xfrm>
            <a:off x="4886325" y="5919791"/>
            <a:ext cx="688975" cy="823913"/>
            <a:chOff x="3078" y="3729"/>
            <a:chExt cx="434" cy="519"/>
          </a:xfrm>
        </p:grpSpPr>
        <p:sp>
          <p:nvSpPr>
            <p:cNvPr id="864282" name="Rectangle 26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283" name="Rectangle 27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*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4284" name="Rectangle 28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285" name="Rectangle 29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4286" name="Rectangle 30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287" name="Rectangle 31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864288" name="AutoShape 32"/>
          <p:cNvCxnSpPr>
            <a:cxnSpLocks noChangeShapeType="1"/>
            <a:stCxn id="864289" idx="6"/>
            <a:endCxn id="864280" idx="1"/>
          </p:cNvCxnSpPr>
          <p:nvPr/>
        </p:nvCxnSpPr>
        <p:spPr bwMode="auto">
          <a:xfrm flipV="1">
            <a:off x="5446713" y="6071810"/>
            <a:ext cx="585787" cy="545684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64289" name="Oval 33"/>
          <p:cNvSpPr>
            <a:spLocks noChangeArrowheads="1"/>
          </p:cNvSpPr>
          <p:nvPr/>
        </p:nvSpPr>
        <p:spPr bwMode="auto">
          <a:xfrm>
            <a:off x="53721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290" name="Oval 34"/>
          <p:cNvSpPr>
            <a:spLocks noChangeArrowheads="1"/>
          </p:cNvSpPr>
          <p:nvPr/>
        </p:nvSpPr>
        <p:spPr bwMode="auto">
          <a:xfrm>
            <a:off x="50165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4291" name="AutoShape 35"/>
          <p:cNvCxnSpPr>
            <a:cxnSpLocks noChangeShapeType="1"/>
            <a:stCxn id="864290" idx="2"/>
          </p:cNvCxnSpPr>
          <p:nvPr/>
        </p:nvCxnSpPr>
        <p:spPr bwMode="auto">
          <a:xfrm rot="10800000">
            <a:off x="3759200" y="6096000"/>
            <a:ext cx="1257300" cy="522288"/>
          </a:xfrm>
          <a:prstGeom prst="bentConnector3">
            <a:avLst>
              <a:gd name="adj1" fmla="val 118306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64292" name="Rectangle 36"/>
          <p:cNvSpPr>
            <a:spLocks noChangeArrowheads="1"/>
          </p:cNvSpPr>
          <p:nvPr/>
        </p:nvSpPr>
        <p:spPr bwMode="auto">
          <a:xfrm>
            <a:off x="8115300" y="62150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293" name="Rectangle 37"/>
          <p:cNvSpPr>
            <a:spLocks noChangeArrowheads="1"/>
          </p:cNvSpPr>
          <p:nvPr/>
        </p:nvSpPr>
        <p:spPr bwMode="auto">
          <a:xfrm>
            <a:off x="8118475" y="6186110"/>
            <a:ext cx="68421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noProof="1">
                <a:latin typeface="Courier New" charset="0"/>
              </a:rPr>
              <a:t>1</a:t>
            </a:r>
            <a:endParaRPr lang="en-US" dirty="0">
              <a:latin typeface="Courier New" charset="0"/>
            </a:endParaRPr>
          </a:p>
        </p:txBody>
      </p:sp>
      <p:sp>
        <p:nvSpPr>
          <p:cNvPr id="864294" name="Rectangle 38"/>
          <p:cNvSpPr>
            <a:spLocks noChangeArrowheads="1"/>
          </p:cNvSpPr>
          <p:nvPr/>
        </p:nvSpPr>
        <p:spPr bwMode="auto">
          <a:xfrm>
            <a:off x="8115300" y="5948363"/>
            <a:ext cx="688975" cy="26511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295" name="Rectangle 39"/>
          <p:cNvSpPr>
            <a:spLocks noChangeArrowheads="1"/>
          </p:cNvSpPr>
          <p:nvPr/>
        </p:nvSpPr>
        <p:spPr bwMode="auto">
          <a:xfrm>
            <a:off x="8077200" y="5919410"/>
            <a:ext cx="762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noProof="1" smtClean="0">
                <a:latin typeface="Courier New" charset="0"/>
              </a:rPr>
              <a:t>CONST</a:t>
            </a:r>
            <a:endParaRPr lang="en-US" dirty="0">
              <a:latin typeface="Courier New" charset="0"/>
            </a:endParaRPr>
          </a:p>
        </p:txBody>
      </p:sp>
      <p:grpSp>
        <p:nvGrpSpPr>
          <p:cNvPr id="6" name="Group 40"/>
          <p:cNvGrpSpPr>
            <a:grpSpLocks/>
          </p:cNvGrpSpPr>
          <p:nvPr/>
        </p:nvGrpSpPr>
        <p:grpSpPr bwMode="auto">
          <a:xfrm>
            <a:off x="7083425" y="5919791"/>
            <a:ext cx="688975" cy="823913"/>
            <a:chOff x="3078" y="3729"/>
            <a:chExt cx="434" cy="519"/>
          </a:xfrm>
        </p:grpSpPr>
        <p:sp>
          <p:nvSpPr>
            <p:cNvPr id="864297" name="Rectangle 41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298" name="Rectangle 42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+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4299" name="Rectangle 43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300" name="Rectangle 44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4301" name="Rectangle 45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302" name="Rectangle 46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64303" name="Oval 47"/>
          <p:cNvSpPr>
            <a:spLocks noChangeArrowheads="1"/>
          </p:cNvSpPr>
          <p:nvPr/>
        </p:nvSpPr>
        <p:spPr bwMode="auto">
          <a:xfrm>
            <a:off x="75692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304" name="Oval 48"/>
          <p:cNvSpPr>
            <a:spLocks noChangeArrowheads="1"/>
          </p:cNvSpPr>
          <p:nvPr/>
        </p:nvSpPr>
        <p:spPr bwMode="auto">
          <a:xfrm>
            <a:off x="7213600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4305" name="AutoShape 49"/>
          <p:cNvCxnSpPr>
            <a:cxnSpLocks noChangeShapeType="1"/>
            <a:stCxn id="864303" idx="6"/>
            <a:endCxn id="864294" idx="1"/>
          </p:cNvCxnSpPr>
          <p:nvPr/>
        </p:nvCxnSpPr>
        <p:spPr bwMode="auto">
          <a:xfrm flipV="1">
            <a:off x="7643813" y="6081713"/>
            <a:ext cx="471487" cy="536575"/>
          </a:xfrm>
          <a:prstGeom prst="bentConnector3">
            <a:avLst>
              <a:gd name="adj1" fmla="val 52185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4306" name="AutoShape 50"/>
          <p:cNvCxnSpPr>
            <a:cxnSpLocks noChangeShapeType="1"/>
            <a:stCxn id="864304" idx="2"/>
            <a:endCxn id="864261" idx="0"/>
          </p:cNvCxnSpPr>
          <p:nvPr/>
        </p:nvCxnSpPr>
        <p:spPr bwMode="auto">
          <a:xfrm rot="10800000">
            <a:off x="6807200" y="5638800"/>
            <a:ext cx="406400" cy="9794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cxnSp>
      <p:cxnSp>
        <p:nvCxnSpPr>
          <p:cNvPr id="864307" name="AutoShape 51"/>
          <p:cNvCxnSpPr>
            <a:cxnSpLocks noChangeShapeType="1"/>
            <a:stCxn id="864261" idx="0"/>
            <a:endCxn id="864285" idx="1"/>
          </p:cNvCxnSpPr>
          <p:nvPr/>
        </p:nvCxnSpPr>
        <p:spPr bwMode="auto">
          <a:xfrm rot="16200000" flipH="1" flipV="1">
            <a:off x="5631845" y="4896455"/>
            <a:ext cx="433010" cy="1917700"/>
          </a:xfrm>
          <a:prstGeom prst="bentConnector4">
            <a:avLst>
              <a:gd name="adj1" fmla="val -1397"/>
              <a:gd name="adj2" fmla="val 111921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7" name="Group 52"/>
          <p:cNvGrpSpPr>
            <a:grpSpLocks/>
          </p:cNvGrpSpPr>
          <p:nvPr/>
        </p:nvGrpSpPr>
        <p:grpSpPr bwMode="auto">
          <a:xfrm>
            <a:off x="2527300" y="5919791"/>
            <a:ext cx="688975" cy="823913"/>
            <a:chOff x="3078" y="3729"/>
            <a:chExt cx="434" cy="519"/>
          </a:xfrm>
        </p:grpSpPr>
        <p:sp>
          <p:nvSpPr>
            <p:cNvPr id="864309" name="Rectangle 53"/>
            <p:cNvSpPr>
              <a:spLocks noChangeArrowheads="1"/>
            </p:cNvSpPr>
            <p:nvPr/>
          </p:nvSpPr>
          <p:spPr bwMode="auto">
            <a:xfrm>
              <a:off x="3078" y="3915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310" name="Rectangle 54"/>
            <p:cNvSpPr>
              <a:spLocks noChangeArrowheads="1"/>
            </p:cNvSpPr>
            <p:nvPr/>
          </p:nvSpPr>
          <p:spPr bwMode="auto">
            <a:xfrm>
              <a:off x="3080" y="3897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noProof="1">
                  <a:latin typeface="Courier New" charset="0"/>
                </a:rPr>
                <a:t>=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4311" name="Rectangle 55"/>
            <p:cNvSpPr>
              <a:spLocks noChangeArrowheads="1"/>
            </p:cNvSpPr>
            <p:nvPr/>
          </p:nvSpPr>
          <p:spPr bwMode="auto">
            <a:xfrm>
              <a:off x="3078" y="3747"/>
              <a:ext cx="434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312" name="Rectangle 56"/>
            <p:cNvSpPr>
              <a:spLocks noChangeArrowheads="1"/>
            </p:cNvSpPr>
            <p:nvPr/>
          </p:nvSpPr>
          <p:spPr bwMode="auto">
            <a:xfrm>
              <a:off x="3080" y="3729"/>
              <a:ext cx="43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noProof="1" smtClean="0">
                  <a:latin typeface="Courier New" charset="0"/>
                </a:rPr>
                <a:t>COMP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864313" name="Rectangle 57"/>
            <p:cNvSpPr>
              <a:spLocks noChangeArrowheads="1"/>
            </p:cNvSpPr>
            <p:nvPr/>
          </p:nvSpPr>
          <p:spPr bwMode="auto">
            <a:xfrm>
              <a:off x="3078" y="4081"/>
              <a:ext cx="213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314" name="Rectangle 58"/>
            <p:cNvSpPr>
              <a:spLocks noChangeArrowheads="1"/>
            </p:cNvSpPr>
            <p:nvPr/>
          </p:nvSpPr>
          <p:spPr bwMode="auto">
            <a:xfrm>
              <a:off x="3293" y="4081"/>
              <a:ext cx="219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64315" name="Oval 59"/>
          <p:cNvSpPr>
            <a:spLocks noChangeArrowheads="1"/>
          </p:cNvSpPr>
          <p:nvPr/>
        </p:nvSpPr>
        <p:spPr bwMode="auto">
          <a:xfrm>
            <a:off x="3013075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316" name="Oval 60"/>
          <p:cNvSpPr>
            <a:spLocks noChangeArrowheads="1"/>
          </p:cNvSpPr>
          <p:nvPr/>
        </p:nvSpPr>
        <p:spPr bwMode="auto">
          <a:xfrm>
            <a:off x="2657475" y="6580188"/>
            <a:ext cx="74613" cy="74612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64317" name="AutoShape 61"/>
          <p:cNvCxnSpPr>
            <a:cxnSpLocks noChangeShapeType="1"/>
            <a:stCxn id="864315" idx="6"/>
            <a:endCxn id="864259" idx="0"/>
          </p:cNvCxnSpPr>
          <p:nvPr/>
        </p:nvCxnSpPr>
        <p:spPr bwMode="auto">
          <a:xfrm flipV="1">
            <a:off x="3087688" y="5410200"/>
            <a:ext cx="252412" cy="12080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cxnSp>
      <p:cxnSp>
        <p:nvCxnSpPr>
          <p:cNvPr id="864318" name="AutoShape 62"/>
          <p:cNvCxnSpPr>
            <a:cxnSpLocks noChangeShapeType="1"/>
            <a:stCxn id="864260" idx="0"/>
            <a:endCxn id="864300" idx="1"/>
          </p:cNvCxnSpPr>
          <p:nvPr/>
        </p:nvCxnSpPr>
        <p:spPr bwMode="auto">
          <a:xfrm rot="16200000" flipH="1">
            <a:off x="6660545" y="5645755"/>
            <a:ext cx="661610" cy="190500"/>
          </a:xfrm>
          <a:prstGeom prst="bentConnector4">
            <a:avLst>
              <a:gd name="adj1" fmla="val 100731"/>
              <a:gd name="adj2" fmla="val 9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4319" name="AutoShape 63"/>
          <p:cNvCxnSpPr>
            <a:cxnSpLocks noChangeShapeType="1"/>
            <a:stCxn id="864259" idx="0"/>
            <a:endCxn id="864260" idx="0"/>
          </p:cNvCxnSpPr>
          <p:nvPr/>
        </p:nvCxnSpPr>
        <p:spPr bwMode="auto">
          <a:xfrm>
            <a:off x="3340100" y="5410200"/>
            <a:ext cx="355600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</p:cxnSp>
      <p:cxnSp>
        <p:nvCxnSpPr>
          <p:cNvPr id="864320" name="AutoShape 64"/>
          <p:cNvCxnSpPr>
            <a:cxnSpLocks noChangeShapeType="1"/>
            <a:stCxn id="864316" idx="2"/>
            <a:endCxn id="864258" idx="0"/>
          </p:cNvCxnSpPr>
          <p:nvPr/>
        </p:nvCxnSpPr>
        <p:spPr bwMode="auto">
          <a:xfrm rot="10800000">
            <a:off x="2171700" y="5638800"/>
            <a:ext cx="485775" cy="9794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cxnSp>
      <p:cxnSp>
        <p:nvCxnSpPr>
          <p:cNvPr id="864321" name="AutoShape 65"/>
          <p:cNvCxnSpPr>
            <a:cxnSpLocks noChangeShapeType="1"/>
            <a:stCxn id="864258" idx="0"/>
            <a:endCxn id="864269" idx="1"/>
          </p:cNvCxnSpPr>
          <p:nvPr/>
        </p:nvCxnSpPr>
        <p:spPr bwMode="auto">
          <a:xfrm rot="16200000" flipH="1" flipV="1">
            <a:off x="1555939" y="5456049"/>
            <a:ext cx="433010" cy="798512"/>
          </a:xfrm>
          <a:prstGeom prst="bentConnector4">
            <a:avLst>
              <a:gd name="adj1" fmla="val 1397"/>
              <a:gd name="adj2" fmla="val 12862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864322" name="AutoShape 66"/>
          <p:cNvCxnSpPr>
            <a:cxnSpLocks noChangeShapeType="1"/>
            <a:stCxn id="864270" idx="4"/>
            <a:endCxn id="864312" idx="1"/>
          </p:cNvCxnSpPr>
          <p:nvPr/>
        </p:nvCxnSpPr>
        <p:spPr bwMode="auto">
          <a:xfrm rot="5400000">
            <a:off x="3557380" y="1830596"/>
            <a:ext cx="3214310" cy="5268119"/>
          </a:xfrm>
          <a:prstGeom prst="bentConnector4">
            <a:avLst>
              <a:gd name="adj1" fmla="val 65691"/>
              <a:gd name="adj2" fmla="val 104339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864323" name="Rectangle 67"/>
          <p:cNvSpPr>
            <a:spLocks noChangeArrowheads="1"/>
          </p:cNvSpPr>
          <p:nvPr/>
        </p:nvSpPr>
        <p:spPr bwMode="auto">
          <a:xfrm>
            <a:off x="5324475" y="2616200"/>
            <a:ext cx="1825625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324" name="Text Box 68"/>
          <p:cNvSpPr txBox="1">
            <a:spLocks noChangeArrowheads="1"/>
          </p:cNvSpPr>
          <p:nvPr/>
        </p:nvSpPr>
        <p:spPr bwMode="auto">
          <a:xfrm>
            <a:off x="5283200" y="2325915"/>
            <a:ext cx="1079500" cy="32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lang="en-US" smtClean="0">
                <a:latin typeface="Courier New" charset="0"/>
              </a:rPr>
              <a:t>scanner</a:t>
            </a:r>
            <a:endParaRPr lang="en-US" dirty="0">
              <a:latin typeface="Courier New" charset="0"/>
            </a:endParaRPr>
          </a:p>
        </p:txBody>
      </p:sp>
      <p:sp>
        <p:nvSpPr>
          <p:cNvPr id="864325" name="Rectangle 69"/>
          <p:cNvSpPr>
            <a:spLocks noChangeArrowheads="1"/>
          </p:cNvSpPr>
          <p:nvPr/>
        </p:nvSpPr>
        <p:spPr bwMode="auto">
          <a:xfrm>
            <a:off x="7289800" y="2616200"/>
            <a:ext cx="990600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326" name="Text Box 70"/>
          <p:cNvSpPr txBox="1">
            <a:spLocks noChangeArrowheads="1"/>
          </p:cNvSpPr>
          <p:nvPr/>
        </p:nvSpPr>
        <p:spPr bwMode="auto">
          <a:xfrm>
            <a:off x="7251700" y="2325915"/>
            <a:ext cx="1079500" cy="32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lang="en-US">
                <a:latin typeface="Courier New" charset="0"/>
              </a:rPr>
              <a:t>exp</a:t>
            </a:r>
          </a:p>
        </p:txBody>
      </p:sp>
      <p:sp>
        <p:nvSpPr>
          <p:cNvPr id="864327" name="Rectangle 71"/>
          <p:cNvSpPr>
            <a:spLocks noChangeArrowheads="1"/>
          </p:cNvSpPr>
          <p:nvPr/>
        </p:nvSpPr>
        <p:spPr bwMode="auto">
          <a:xfrm>
            <a:off x="5359400" y="2630110"/>
            <a:ext cx="17843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noProof="1">
                <a:latin typeface="Courier New" charset="0"/>
              </a:rPr>
              <a:t>odd = 2 * n + 1</a:t>
            </a:r>
            <a:endParaRPr lang="en-US" dirty="0">
              <a:latin typeface="Courier New" charset="0"/>
            </a:endParaRPr>
          </a:p>
        </p:txBody>
      </p:sp>
      <p:sp>
        <p:nvSpPr>
          <p:cNvPr id="864328" name="Text Box 72"/>
          <p:cNvSpPr txBox="1">
            <a:spLocks noChangeArrowheads="1"/>
          </p:cNvSpPr>
          <p:nvPr/>
        </p:nvSpPr>
        <p:spPr bwMode="auto">
          <a:xfrm>
            <a:off x="6946900" y="274501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^</a:t>
            </a:r>
          </a:p>
        </p:txBody>
      </p:sp>
      <p:sp>
        <p:nvSpPr>
          <p:cNvPr id="864329" name="Rectangle 73"/>
          <p:cNvSpPr>
            <a:spLocks noChangeArrowheads="1"/>
          </p:cNvSpPr>
          <p:nvPr/>
        </p:nvSpPr>
        <p:spPr bwMode="auto">
          <a:xfrm>
            <a:off x="911225" y="2642805"/>
            <a:ext cx="593725" cy="23177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Multiple Inheritance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63907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16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/>
              <a:t>Unlike many object-oriented languages, C++ allows one class to inherit behavior from more than one </a:t>
            </a:r>
            <a:r>
              <a:rPr lang="en-US" sz="2400" b="0" dirty="0" err="1" smtClean="0"/>
              <a:t>superclass</a:t>
            </a:r>
            <a:r>
              <a:rPr lang="en-US" sz="2400" b="0" dirty="0" smtClean="0"/>
              <a:t>.  This technique is called </a:t>
            </a:r>
            <a:r>
              <a:rPr lang="en-US" sz="2400" i="1" dirty="0" smtClean="0"/>
              <a:t>multiple inheritance</a:t>
            </a:r>
            <a:r>
              <a:rPr lang="en-US" sz="2400" b="0" i="1" dirty="0" smtClean="0"/>
              <a:t>.</a:t>
            </a:r>
            <a:endParaRPr lang="en-US" sz="2400" b="0" dirty="0" smtClean="0"/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/>
              <a:t>The next slide shows a restructuring of the shape hierarchy in which the </a:t>
            </a:r>
            <a:r>
              <a:rPr lang="en-US" sz="2000" dirty="0" err="1" smtClean="0">
                <a:latin typeface="Courier New"/>
                <a:cs typeface="Courier New"/>
              </a:rPr>
              <a:t>GOval</a:t>
            </a:r>
            <a:r>
              <a:rPr lang="en-US" sz="2400" b="0" dirty="0" smtClean="0"/>
              <a:t> and </a:t>
            </a:r>
            <a:r>
              <a:rPr lang="en-US" sz="2000" dirty="0" err="1" smtClean="0">
                <a:latin typeface="Courier New"/>
                <a:cs typeface="Courier New"/>
              </a:rPr>
              <a:t>GRect</a:t>
            </a:r>
            <a:r>
              <a:rPr lang="en-US" sz="2400" b="0" dirty="0" smtClean="0"/>
              <a:t> c</a:t>
            </a:r>
            <a:r>
              <a:rPr lang="en-US" sz="2400" b="0" dirty="0" smtClean="0"/>
              <a:t>lasses inherit from both the </a:t>
            </a:r>
            <a:r>
              <a:rPr lang="en-US" sz="2000" dirty="0" err="1" smtClean="0">
                <a:latin typeface="Courier New"/>
                <a:cs typeface="Courier New"/>
              </a:rPr>
              <a:t>GObject</a:t>
            </a:r>
            <a:r>
              <a:rPr lang="en-US" sz="2400" b="0" dirty="0" smtClean="0"/>
              <a:t> class and a </a:t>
            </a:r>
            <a:r>
              <a:rPr lang="en-US" sz="2000" dirty="0" err="1" smtClean="0">
                <a:latin typeface="Courier New"/>
                <a:cs typeface="Courier New"/>
              </a:rPr>
              <a:t>GFillable</a:t>
            </a:r>
            <a:r>
              <a:rPr lang="en-US" sz="2400" b="0" dirty="0" smtClean="0"/>
              <a:t> class that defines the behavior of </a:t>
            </a:r>
            <a:r>
              <a:rPr lang="en-US" sz="2400" b="0" dirty="0" err="1" smtClean="0"/>
              <a:t>fillable</a:t>
            </a:r>
            <a:r>
              <a:rPr lang="en-US" sz="2400" b="0" dirty="0" smtClean="0"/>
              <a:t> objects.</a:t>
            </a:r>
          </a:p>
          <a:p>
            <a:pPr marL="342900" indent="-342900" algn="just">
              <a:lnSpc>
                <a:spcPct val="85000"/>
              </a:lnSpc>
              <a:spcAft>
                <a:spcPct val="52000"/>
              </a:spcAft>
              <a:buFontTx/>
              <a:buChar char="•"/>
            </a:pPr>
            <a:r>
              <a:rPr lang="en-US" sz="2400" b="0" dirty="0" smtClean="0"/>
              <a:t>Although multiple inheritance has its uses, it tends to create more problems than it solves.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3907" grpId="0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The </a:t>
            </a:r>
            <a:r>
              <a:rPr lang="en-US" sz="36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GFillable</a:t>
            </a:r>
            <a:r>
              <a:rPr lang="en-US" sz="4000" dirty="0" smtClean="0">
                <a:solidFill>
                  <a:srgbClr val="FF0000"/>
                </a:solidFill>
              </a:rPr>
              <a:t> Class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87" name="Rectangle 86"/>
          <p:cNvSpPr/>
          <p:nvPr/>
        </p:nvSpPr>
        <p:spPr bwMode="auto">
          <a:xfrm>
            <a:off x="2317163" y="1761545"/>
            <a:ext cx="2278162" cy="1199366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88" name="Straight Connector 87"/>
          <p:cNvCxnSpPr/>
          <p:nvPr/>
        </p:nvCxnSpPr>
        <p:spPr bwMode="auto">
          <a:xfrm flipV="1">
            <a:off x="2322285" y="201869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Straight Connector 88"/>
          <p:cNvCxnSpPr/>
          <p:nvPr/>
        </p:nvCxnSpPr>
        <p:spPr bwMode="auto">
          <a:xfrm flipV="1">
            <a:off x="2322285" y="207070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0" name="TextBox 89"/>
          <p:cNvSpPr txBox="1"/>
          <p:nvPr/>
        </p:nvSpPr>
        <p:spPr>
          <a:xfrm>
            <a:off x="2322285" y="1729615"/>
            <a:ext cx="2273040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i="1" dirty="0" err="1" smtClean="0">
                <a:solidFill>
                  <a:srgbClr val="000000"/>
                </a:solidFill>
                <a:latin typeface="Courier New"/>
                <a:cs typeface="Courier New"/>
              </a:rPr>
              <a:t>GObject</a:t>
            </a:r>
            <a:endParaRPr lang="en-US" i="1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2286000" y="2056781"/>
            <a:ext cx="2317164" cy="87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setLocation(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lang="en-US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y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move(</a:t>
            </a:r>
            <a:r>
              <a:rPr lang="en-US" sz="1200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dx</a:t>
            </a:r>
            <a:r>
              <a:rPr lang="en-US" sz="1200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sz="1200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dy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setColor(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color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virtual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draw(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gw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</p:txBody>
      </p:sp>
      <p:sp>
        <p:nvSpPr>
          <p:cNvPr id="46" name="Rectangle 45"/>
          <p:cNvSpPr/>
          <p:nvPr/>
        </p:nvSpPr>
        <p:spPr bwMode="auto">
          <a:xfrm>
            <a:off x="685800" y="4308135"/>
            <a:ext cx="2278162" cy="797266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 flipV="1">
            <a:off x="690922" y="456528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/>
          <p:nvPr/>
        </p:nvCxnSpPr>
        <p:spPr bwMode="auto">
          <a:xfrm flipV="1">
            <a:off x="690922" y="461729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2" name="TextBox 51"/>
          <p:cNvSpPr txBox="1"/>
          <p:nvPr/>
        </p:nvSpPr>
        <p:spPr>
          <a:xfrm>
            <a:off x="690922" y="4276205"/>
            <a:ext cx="2273040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GLine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54636" y="4603370"/>
            <a:ext cx="2393363" cy="483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GLine(</a:t>
            </a:r>
            <a:r>
              <a:rPr lang="en-US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lang="en-US" sz="1200" b="0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1</a:t>
            </a:r>
            <a:r>
              <a:rPr lang="en-US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y</a:t>
            </a:r>
            <a:r>
              <a:rPr lang="en-US" sz="1200" b="0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1</a:t>
            </a:r>
            <a:r>
              <a:rPr lang="en-US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x</a:t>
            </a:r>
            <a:r>
              <a:rPr lang="en-US" sz="1200" b="0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2</a:t>
            </a:r>
            <a:r>
              <a:rPr lang="en-US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y</a:t>
            </a:r>
            <a:r>
              <a:rPr lang="en-US" sz="1200" b="0" baseline="-25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2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virtual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draw(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gw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</p:txBody>
      </p:sp>
      <p:cxnSp>
        <p:nvCxnSpPr>
          <p:cNvPr id="96" name="Straight Connector 95"/>
          <p:cNvCxnSpPr>
            <a:endCxn id="46" idx="0"/>
          </p:cNvCxnSpPr>
          <p:nvPr/>
        </p:nvCxnSpPr>
        <p:spPr bwMode="auto">
          <a:xfrm rot="5400000">
            <a:off x="1449564" y="3423317"/>
            <a:ext cx="1260135" cy="5095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0" name="Rectangle 119"/>
          <p:cNvSpPr/>
          <p:nvPr/>
        </p:nvSpPr>
        <p:spPr bwMode="auto">
          <a:xfrm>
            <a:off x="3352800" y="4308134"/>
            <a:ext cx="2438400" cy="796056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121" name="Straight Connector 120"/>
          <p:cNvCxnSpPr/>
          <p:nvPr/>
        </p:nvCxnSpPr>
        <p:spPr bwMode="auto">
          <a:xfrm flipV="1">
            <a:off x="3352800" y="4565280"/>
            <a:ext cx="244144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2" name="Straight Connector 121"/>
          <p:cNvCxnSpPr/>
          <p:nvPr/>
        </p:nvCxnSpPr>
        <p:spPr bwMode="auto">
          <a:xfrm flipV="1">
            <a:off x="3352800" y="4617290"/>
            <a:ext cx="244144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3" name="TextBox 122"/>
          <p:cNvSpPr txBox="1"/>
          <p:nvPr/>
        </p:nvSpPr>
        <p:spPr>
          <a:xfrm>
            <a:off x="3352800" y="4276205"/>
            <a:ext cx="2438400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GOval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3325266" y="4603370"/>
            <a:ext cx="2469564" cy="483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GOval(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lang="en-US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y</a:t>
            </a:r>
            <a:r>
              <a:rPr lang="en-US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width, height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virtual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draw(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gw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</p:txBody>
      </p:sp>
      <p:cxnSp>
        <p:nvCxnSpPr>
          <p:cNvPr id="129" name="Straight Connector 128"/>
          <p:cNvCxnSpPr>
            <a:endCxn id="132" idx="0"/>
          </p:cNvCxnSpPr>
          <p:nvPr/>
        </p:nvCxnSpPr>
        <p:spPr bwMode="auto">
          <a:xfrm>
            <a:off x="4724400" y="3048000"/>
            <a:ext cx="2594719" cy="126013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2" name="Rectangle 131"/>
          <p:cNvSpPr/>
          <p:nvPr/>
        </p:nvSpPr>
        <p:spPr bwMode="auto">
          <a:xfrm>
            <a:off x="6180038" y="4308134"/>
            <a:ext cx="2278162" cy="78396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133" name="Straight Connector 132"/>
          <p:cNvCxnSpPr/>
          <p:nvPr/>
        </p:nvCxnSpPr>
        <p:spPr bwMode="auto">
          <a:xfrm flipV="1">
            <a:off x="6185160" y="456528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4" name="Straight Connector 133"/>
          <p:cNvCxnSpPr/>
          <p:nvPr/>
        </p:nvCxnSpPr>
        <p:spPr bwMode="auto">
          <a:xfrm flipV="1">
            <a:off x="6185160" y="461729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5" name="TextBox 134"/>
          <p:cNvSpPr txBox="1"/>
          <p:nvPr/>
        </p:nvSpPr>
        <p:spPr>
          <a:xfrm>
            <a:off x="6185160" y="4276205"/>
            <a:ext cx="2273040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GRect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6148874" y="4603370"/>
            <a:ext cx="2385525" cy="483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GRect(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lang="en-US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y</a:t>
            </a:r>
            <a:r>
              <a:rPr lang="en-US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width, height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virtual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draw(</a:t>
            </a:r>
            <a:r>
              <a:rPr lang="en-US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gw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</p:txBody>
      </p:sp>
      <p:sp>
        <p:nvSpPr>
          <p:cNvPr id="95" name="Isosceles Triangle 94"/>
          <p:cNvSpPr/>
          <p:nvPr/>
        </p:nvSpPr>
        <p:spPr bwMode="auto">
          <a:xfrm rot="1200000" flipH="1">
            <a:off x="2203575" y="2951695"/>
            <a:ext cx="228600" cy="228600"/>
          </a:xfrm>
          <a:prstGeom prst="triangl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3429000" y="2956615"/>
            <a:ext cx="1143000" cy="1351519"/>
            <a:chOff x="3429000" y="2956615"/>
            <a:chExt cx="1143000" cy="1351519"/>
          </a:xfrm>
        </p:grpSpPr>
        <p:cxnSp>
          <p:nvCxnSpPr>
            <p:cNvPr id="126" name="Straight Connector 125"/>
            <p:cNvCxnSpPr>
              <a:endCxn id="120" idx="0"/>
            </p:cNvCxnSpPr>
            <p:nvPr/>
          </p:nvCxnSpPr>
          <p:spPr bwMode="auto">
            <a:xfrm rot="16200000" flipH="1">
              <a:off x="3484733" y="3220867"/>
              <a:ext cx="1183934" cy="9906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5" name="Isosceles Triangle 124"/>
            <p:cNvSpPr/>
            <p:nvPr/>
          </p:nvSpPr>
          <p:spPr bwMode="auto">
            <a:xfrm rot="19200000" flipH="1">
              <a:off x="3429000" y="295661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</p:grpSp>
      <p:sp>
        <p:nvSpPr>
          <p:cNvPr id="128" name="Isosceles Triangle 127"/>
          <p:cNvSpPr/>
          <p:nvPr/>
        </p:nvSpPr>
        <p:spPr bwMode="auto">
          <a:xfrm rot="17820000">
            <a:off x="4569760" y="2904250"/>
            <a:ext cx="228600" cy="228600"/>
          </a:xfrm>
          <a:prstGeom prst="triangl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5486399" y="1760340"/>
            <a:ext cx="2278162" cy="1199366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36" name="Straight Connector 35"/>
          <p:cNvCxnSpPr/>
          <p:nvPr/>
        </p:nvCxnSpPr>
        <p:spPr bwMode="auto">
          <a:xfrm flipV="1">
            <a:off x="5491521" y="2017485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Straight Connector 36"/>
          <p:cNvCxnSpPr/>
          <p:nvPr/>
        </p:nvCxnSpPr>
        <p:spPr bwMode="auto">
          <a:xfrm flipV="1">
            <a:off x="5491521" y="2069495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TextBox 37"/>
          <p:cNvSpPr txBox="1"/>
          <p:nvPr/>
        </p:nvSpPr>
        <p:spPr>
          <a:xfrm>
            <a:off x="5491521" y="1728410"/>
            <a:ext cx="2273040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i="1" dirty="0" err="1" smtClean="0">
                <a:solidFill>
                  <a:srgbClr val="000000"/>
                </a:solidFill>
                <a:latin typeface="Courier New"/>
                <a:cs typeface="Courier New"/>
              </a:rPr>
              <a:t>GFillable</a:t>
            </a:r>
            <a:endParaRPr lang="en-US" i="1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55236" y="2055576"/>
            <a:ext cx="2317164" cy="483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GFillable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</a:p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setFilled(</a:t>
            </a:r>
            <a:r>
              <a:rPr lang="en-US" sz="1200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flag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grpSp>
        <p:nvGrpSpPr>
          <p:cNvPr id="42" name="Group 41"/>
          <p:cNvGrpSpPr/>
          <p:nvPr/>
        </p:nvGrpSpPr>
        <p:grpSpPr>
          <a:xfrm flipH="1">
            <a:off x="4572000" y="2956615"/>
            <a:ext cx="1143000" cy="1351519"/>
            <a:chOff x="3581400" y="3109015"/>
            <a:chExt cx="1143000" cy="1351519"/>
          </a:xfrm>
        </p:grpSpPr>
        <p:cxnSp>
          <p:nvCxnSpPr>
            <p:cNvPr id="40" name="Straight Connector 39"/>
            <p:cNvCxnSpPr/>
            <p:nvPr/>
          </p:nvCxnSpPr>
          <p:spPr bwMode="auto">
            <a:xfrm rot="16200000" flipH="1">
              <a:off x="3637133" y="3373267"/>
              <a:ext cx="1183934" cy="9906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" name="Isosceles Triangle 40"/>
            <p:cNvSpPr/>
            <p:nvPr/>
          </p:nvSpPr>
          <p:spPr bwMode="auto">
            <a:xfrm rot="19200000" flipH="1">
              <a:off x="3581400" y="310901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</p:grpSp>
      <p:cxnSp>
        <p:nvCxnSpPr>
          <p:cNvPr id="45" name="Straight Connector 44"/>
          <p:cNvCxnSpPr/>
          <p:nvPr/>
        </p:nvCxnSpPr>
        <p:spPr bwMode="auto">
          <a:xfrm rot="16200000" flipH="1">
            <a:off x="6418433" y="3411367"/>
            <a:ext cx="1183934" cy="609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7" name="Isosceles Triangle 46"/>
          <p:cNvSpPr/>
          <p:nvPr/>
        </p:nvSpPr>
        <p:spPr bwMode="auto">
          <a:xfrm rot="19920000" flipH="1">
            <a:off x="6570575" y="2956615"/>
            <a:ext cx="228600" cy="228600"/>
          </a:xfrm>
          <a:prstGeom prst="triangl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5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2667000"/>
            <a:ext cx="9144000" cy="1143000"/>
          </a:xfrm>
          <a:noFill/>
          <a:ln/>
        </p:spPr>
        <p:txBody>
          <a:bodyPr/>
          <a:lstStyle/>
          <a:p>
            <a:r>
              <a:rPr lang="en-US" sz="3600">
                <a:solidFill>
                  <a:srgbClr val="FF0000"/>
                </a:solidFill>
              </a:rPr>
              <a:t>The End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Abstract Classes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76195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2273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An </a:t>
            </a:r>
            <a:r>
              <a:rPr lang="en-US" sz="2400" i="1" dirty="0" smtClean="0">
                <a:solidFill>
                  <a:srgbClr val="000000"/>
                </a:solidFill>
              </a:rPr>
              <a:t>abstract class</a:t>
            </a:r>
            <a:r>
              <a:rPr lang="en-US" sz="2400" b="0" dirty="0" smtClean="0">
                <a:solidFill>
                  <a:srgbClr val="000000"/>
                </a:solidFill>
              </a:rPr>
              <a:t> is a class that is never created on its own but instead serves as a common </a:t>
            </a:r>
            <a:r>
              <a:rPr lang="en-US" sz="2400" b="0" dirty="0" err="1" smtClean="0">
                <a:solidFill>
                  <a:srgbClr val="000000"/>
                </a:solidFill>
              </a:rPr>
              <a:t>superclass</a:t>
            </a:r>
            <a:r>
              <a:rPr lang="en-US" sz="2400" b="0" dirty="0" smtClean="0">
                <a:solidFill>
                  <a:srgbClr val="000000"/>
                </a:solidFill>
              </a:rPr>
              <a:t> for </a:t>
            </a:r>
            <a:r>
              <a:rPr lang="en-US" sz="2400" i="1" dirty="0" smtClean="0">
                <a:solidFill>
                  <a:srgbClr val="000000"/>
                </a:solidFill>
              </a:rPr>
              <a:t>concrete classes</a:t>
            </a:r>
            <a:r>
              <a:rPr lang="en-US" sz="2400" b="0" dirty="0" smtClean="0">
                <a:solidFill>
                  <a:srgbClr val="000000"/>
                </a:solidFill>
              </a:rPr>
              <a:t> that correspond to actual objects.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In C++, any method that is always implemented by a concrete subclass is indicated by including </a:t>
            </a:r>
            <a:r>
              <a:rPr lang="en-US" sz="2000" dirty="0" smtClean="0">
                <a:solidFill>
                  <a:srgbClr val="000000"/>
                </a:solidFill>
                <a:latin typeface="Courier New" charset="0"/>
              </a:rPr>
              <a:t>=</a:t>
            </a:r>
            <a:r>
              <a:rPr lang="en-US" sz="2400" b="0" dirty="0" smtClean="0">
                <a:solidFill>
                  <a:srgbClr val="000000"/>
                </a:solidFill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Courier New" charset="0"/>
              </a:rPr>
              <a:t>0</a:t>
            </a:r>
            <a:r>
              <a:rPr lang="en-US" sz="2400" b="0" dirty="0" smtClean="0">
                <a:solidFill>
                  <a:srgbClr val="000000"/>
                </a:solidFill>
              </a:rPr>
              <a:t> before the semicolon on the prototype line, as follows:</a:t>
            </a:r>
            <a:endParaRPr lang="en-US" sz="2400" b="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1828800" y="3503980"/>
            <a:ext cx="5715000" cy="319919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1843314" y="3507609"/>
            <a:ext cx="5852885" cy="3171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class Employee {</a:t>
            </a:r>
            <a:endParaRPr lang="en-US" sz="16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  virtual double </a:t>
            </a:r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getPay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()</a:t>
            </a: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HourlyEmployee</a:t>
            </a:r>
            <a:r>
              <a:rPr lang="en-US" sz="10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:</a:t>
            </a:r>
            <a:r>
              <a:rPr lang="en-US" sz="10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public Employee</a:t>
            </a:r>
            <a:r>
              <a:rPr lang="en-US" sz="10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   virtual double </a:t>
            </a:r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getPay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();</a:t>
            </a: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CommissionedEmployee</a:t>
            </a:r>
            <a:r>
              <a:rPr lang="en-US" sz="10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:</a:t>
            </a:r>
            <a:r>
              <a:rPr lang="en-US" sz="10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public Employee</a:t>
            </a:r>
            <a:r>
              <a:rPr lang="en-US" sz="10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   virtual double </a:t>
            </a:r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getPay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();</a:t>
            </a: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SalariedEmployee</a:t>
            </a:r>
            <a:r>
              <a:rPr lang="en-US" sz="10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:</a:t>
            </a:r>
            <a:r>
              <a:rPr lang="en-US" sz="10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public Employee</a:t>
            </a:r>
            <a:r>
              <a:rPr lang="en-US" sz="10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   virtual double </a:t>
            </a:r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getPay</a:t>
            </a: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();</a:t>
            </a: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};</a:t>
            </a:r>
            <a:endParaRPr lang="en-US" sz="1600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13475" y="370476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  <a:endParaRPr lang="en-US" sz="16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13475" y="3704760"/>
            <a:ext cx="701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ourier New"/>
                <a:cs typeface="Courier New"/>
              </a:rPr>
              <a:t> = 0</a:t>
            </a:r>
            <a:endParaRPr lang="en-US" sz="1600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 0.0 L 0.058 0.0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6195" grpId="0" build="p"/>
      <p:bldP spid="17" grpId="0" animBg="1"/>
      <p:bldP spid="18" grpId="0"/>
      <p:bldP spid="7" grpId="0"/>
      <p:bldP spid="7" grpId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Representing Graphical Shapes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963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74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In CS 106A, you learned how to use the </a:t>
            </a:r>
            <a:r>
              <a:rPr lang="en-US" sz="20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GObject</a:t>
            </a:r>
            <a:r>
              <a:rPr lang="en-US" sz="2400" b="0" dirty="0" smtClean="0">
                <a:solidFill>
                  <a:srgbClr val="000000"/>
                </a:solidFill>
              </a:rPr>
              <a:t> hierarchy in the </a:t>
            </a:r>
            <a:r>
              <a:rPr lang="en-US" sz="20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acm.graphics</a:t>
            </a:r>
            <a:r>
              <a:rPr lang="en-US" sz="2400" b="0" dirty="0" smtClean="0">
                <a:solidFill>
                  <a:srgbClr val="000000"/>
                </a:solidFill>
              </a:rPr>
              <a:t> package, which looks something like this:</a:t>
            </a:r>
            <a:endParaRPr lang="en-US" sz="2400" b="0" dirty="0">
              <a:solidFill>
                <a:srgbClr val="000000"/>
              </a:solidFill>
            </a:endParaRPr>
          </a:p>
        </p:txBody>
      </p:sp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3927475" y="1981200"/>
            <a:ext cx="1360488" cy="3746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i="1">
                <a:solidFill>
                  <a:srgbClr val="000000"/>
                </a:solidFill>
                <a:latin typeface="Courier New" pitchFamily="1" charset="0"/>
              </a:rPr>
              <a:t>GObject</a:t>
            </a:r>
            <a:endParaRPr lang="en-US" sz="2400" b="0">
              <a:solidFill>
                <a:srgbClr val="000000"/>
              </a:solidFill>
              <a:latin typeface="Helvetica" pitchFamily="1" charset="0"/>
            </a:endParaRPr>
          </a:p>
        </p:txBody>
      </p:sp>
      <p:sp>
        <p:nvSpPr>
          <p:cNvPr id="40968" name="AutoShape 8"/>
          <p:cNvSpPr>
            <a:spLocks noChangeArrowheads="1"/>
          </p:cNvSpPr>
          <p:nvPr/>
        </p:nvSpPr>
        <p:spPr bwMode="auto">
          <a:xfrm rot="3112282">
            <a:off x="4000500" y="2335213"/>
            <a:ext cx="212725" cy="1651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0971" name="AutoShape 11"/>
          <p:cNvSpPr>
            <a:spLocks noChangeArrowheads="1"/>
          </p:cNvSpPr>
          <p:nvPr/>
        </p:nvSpPr>
        <p:spPr bwMode="auto">
          <a:xfrm>
            <a:off x="4489450" y="2374900"/>
            <a:ext cx="212725" cy="1651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0972" name="AutoShape 12"/>
          <p:cNvSpPr>
            <a:spLocks noChangeArrowheads="1"/>
          </p:cNvSpPr>
          <p:nvPr/>
        </p:nvSpPr>
        <p:spPr bwMode="auto">
          <a:xfrm rot="-3265477">
            <a:off x="5018087" y="2335213"/>
            <a:ext cx="212725" cy="1651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40976" name="AutoShape 16"/>
          <p:cNvCxnSpPr>
            <a:cxnSpLocks noChangeShapeType="1"/>
            <a:stCxn id="40972" idx="3"/>
          </p:cNvCxnSpPr>
          <p:nvPr/>
        </p:nvCxnSpPr>
        <p:spPr bwMode="auto">
          <a:xfrm>
            <a:off x="5191125" y="2465388"/>
            <a:ext cx="1708150" cy="900112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40978" name="AutoShape 18"/>
          <p:cNvCxnSpPr>
            <a:cxnSpLocks noChangeShapeType="1"/>
            <a:stCxn id="40971" idx="3"/>
          </p:cNvCxnSpPr>
          <p:nvPr/>
        </p:nvCxnSpPr>
        <p:spPr bwMode="auto">
          <a:xfrm>
            <a:off x="4595813" y="2540000"/>
            <a:ext cx="14287" cy="8255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40980" name="AutoShape 20"/>
          <p:cNvCxnSpPr>
            <a:cxnSpLocks noChangeShapeType="1"/>
            <a:endCxn id="40968" idx="3"/>
          </p:cNvCxnSpPr>
          <p:nvPr/>
        </p:nvCxnSpPr>
        <p:spPr bwMode="auto">
          <a:xfrm flipV="1">
            <a:off x="2320925" y="2468563"/>
            <a:ext cx="1720850" cy="8969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sp>
        <p:nvSpPr>
          <p:cNvPr id="686105" name="Rectangle 25"/>
          <p:cNvSpPr>
            <a:spLocks noChangeArrowheads="1"/>
          </p:cNvSpPr>
          <p:nvPr/>
        </p:nvSpPr>
        <p:spPr bwMode="auto">
          <a:xfrm>
            <a:off x="482600" y="4914900"/>
            <a:ext cx="8128000" cy="87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The </a:t>
            </a:r>
            <a:r>
              <a:rPr lang="en-US" sz="20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gobjects.h</a:t>
            </a:r>
            <a:r>
              <a:rPr lang="en-US" sz="2400" b="0" dirty="0" smtClean="0">
                <a:solidFill>
                  <a:srgbClr val="000000"/>
                </a:solidFill>
              </a:rPr>
              <a:t> interface includes all these classes.  Chapter 19, however, implements just a few of them.</a:t>
            </a:r>
            <a:endParaRPr lang="en-US" sz="24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686107" name="Rectangle 27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1822450" y="3365500"/>
            <a:ext cx="995363" cy="37465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dirty="0" err="1" smtClean="0">
                <a:solidFill>
                  <a:srgbClr val="000000"/>
                </a:solidFill>
                <a:latin typeface="Courier New" pitchFamily="1" charset="0"/>
              </a:rPr>
              <a:t>GLine</a:t>
            </a:r>
            <a:endParaRPr lang="en-US" sz="2400" b="0" dirty="0">
              <a:solidFill>
                <a:srgbClr val="000000"/>
              </a:solidFill>
              <a:latin typeface="Helvetica" pitchFamily="1" charset="0"/>
            </a:endParaRPr>
          </a:p>
        </p:txBody>
      </p:sp>
      <p:sp>
        <p:nvSpPr>
          <p:cNvPr id="686109" name="Rectangle 29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4111625" y="3365500"/>
            <a:ext cx="995363" cy="37465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dirty="0" err="1" smtClean="0">
                <a:solidFill>
                  <a:srgbClr val="000000"/>
                </a:solidFill>
                <a:latin typeface="Courier New" pitchFamily="1" charset="0"/>
              </a:rPr>
              <a:t>GRect</a:t>
            </a:r>
            <a:endParaRPr lang="en-US" sz="2400" b="0" dirty="0">
              <a:solidFill>
                <a:srgbClr val="000000"/>
              </a:solidFill>
              <a:latin typeface="Helvetica" pitchFamily="1" charset="0"/>
            </a:endParaRPr>
          </a:p>
        </p:txBody>
      </p:sp>
      <p:sp>
        <p:nvSpPr>
          <p:cNvPr id="686111" name="Rectangle 3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6400800" y="3365500"/>
            <a:ext cx="995363" cy="37465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dirty="0" err="1" smtClean="0">
                <a:solidFill>
                  <a:srgbClr val="000000"/>
                </a:solidFill>
                <a:latin typeface="Courier New" pitchFamily="1" charset="0"/>
              </a:rPr>
              <a:t>GOval</a:t>
            </a:r>
            <a:endParaRPr lang="en-US" sz="2400" b="0" dirty="0">
              <a:solidFill>
                <a:srgbClr val="000000"/>
              </a:solidFill>
              <a:latin typeface="Helvetica" pitchFamily="1" charset="0"/>
            </a:endParaRPr>
          </a:p>
        </p:txBody>
      </p:sp>
      <p:grpSp>
        <p:nvGrpSpPr>
          <p:cNvPr id="2" name="Group 34"/>
          <p:cNvGrpSpPr/>
          <p:nvPr/>
        </p:nvGrpSpPr>
        <p:grpSpPr>
          <a:xfrm>
            <a:off x="684213" y="2260600"/>
            <a:ext cx="7850187" cy="2406650"/>
            <a:chOff x="684213" y="2260600"/>
            <a:chExt cx="7850187" cy="2406650"/>
          </a:xfrm>
        </p:grpSpPr>
        <p:sp>
          <p:nvSpPr>
            <p:cNvPr id="40965" name="Rectangle 5">
              <a:hlinkClick r:id="rId6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3331635" y="4292600"/>
              <a:ext cx="1203325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Courier New" pitchFamily="1" charset="0"/>
                </a:rPr>
                <a:t>GRoundRect</a:t>
              </a:r>
              <a:endParaRPr lang="en-US" sz="2400" b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  <p:sp>
          <p:nvSpPr>
            <p:cNvPr id="40966" name="Rectangle 6">
              <a:hlinkClick r:id="rId6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4787372" y="4292600"/>
              <a:ext cx="995363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Courier New" pitchFamily="1" charset="0"/>
                </a:rPr>
                <a:t>G3DRect</a:t>
              </a:r>
              <a:endParaRPr lang="en-US" sz="2400" b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  <p:sp>
          <p:nvSpPr>
            <p:cNvPr id="40967" name="AutoShape 7"/>
            <p:cNvSpPr>
              <a:spLocks noChangeArrowheads="1"/>
            </p:cNvSpPr>
            <p:nvPr/>
          </p:nvSpPr>
          <p:spPr bwMode="auto">
            <a:xfrm rot="4336259">
              <a:off x="3733800" y="2284413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0969" name="AutoShape 9"/>
            <p:cNvSpPr>
              <a:spLocks noChangeArrowheads="1"/>
            </p:cNvSpPr>
            <p:nvPr/>
          </p:nvSpPr>
          <p:spPr bwMode="auto">
            <a:xfrm rot="2418886">
              <a:off x="4216400" y="2354263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0970" name="AutoShape 10"/>
            <p:cNvSpPr>
              <a:spLocks noChangeArrowheads="1"/>
            </p:cNvSpPr>
            <p:nvPr/>
          </p:nvSpPr>
          <p:spPr bwMode="auto">
            <a:xfrm rot="-2547876">
              <a:off x="4764088" y="2349500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0973" name="AutoShape 13"/>
            <p:cNvSpPr>
              <a:spLocks noChangeArrowheads="1"/>
            </p:cNvSpPr>
            <p:nvPr/>
          </p:nvSpPr>
          <p:spPr bwMode="auto">
            <a:xfrm rot="-4309211">
              <a:off x="5272087" y="2297113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0974" name="AutoShape 14"/>
            <p:cNvSpPr>
              <a:spLocks noChangeArrowheads="1"/>
            </p:cNvSpPr>
            <p:nvPr/>
          </p:nvSpPr>
          <p:spPr bwMode="auto">
            <a:xfrm rot="19004889" flipH="1">
              <a:off x="4677835" y="3721100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40975" name="AutoShape 15"/>
            <p:cNvCxnSpPr>
              <a:cxnSpLocks noChangeShapeType="1"/>
              <a:stCxn id="40973" idx="3"/>
            </p:cNvCxnSpPr>
            <p:nvPr/>
          </p:nvCxnSpPr>
          <p:spPr bwMode="auto">
            <a:xfrm>
              <a:off x="5456238" y="2405063"/>
              <a:ext cx="2581275" cy="96043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0977" name="AutoShape 17"/>
            <p:cNvCxnSpPr>
              <a:cxnSpLocks noChangeShapeType="1"/>
              <a:stCxn id="40970" idx="3"/>
            </p:cNvCxnSpPr>
            <p:nvPr/>
          </p:nvCxnSpPr>
          <p:spPr bwMode="auto">
            <a:xfrm>
              <a:off x="4926013" y="2492375"/>
              <a:ext cx="835025" cy="87312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0979" name="AutoShape 19"/>
            <p:cNvCxnSpPr>
              <a:cxnSpLocks noChangeShapeType="1"/>
              <a:endCxn id="40969" idx="3"/>
            </p:cNvCxnSpPr>
            <p:nvPr/>
          </p:nvCxnSpPr>
          <p:spPr bwMode="auto">
            <a:xfrm flipV="1">
              <a:off x="3471863" y="2498725"/>
              <a:ext cx="796925" cy="86677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0981" name="AutoShape 21"/>
            <p:cNvCxnSpPr>
              <a:cxnSpLocks noChangeShapeType="1"/>
              <a:endCxn id="40967" idx="3"/>
            </p:cNvCxnSpPr>
            <p:nvPr/>
          </p:nvCxnSpPr>
          <p:spPr bwMode="auto">
            <a:xfrm flipV="1">
              <a:off x="1182688" y="2390775"/>
              <a:ext cx="2578100" cy="97472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0982" name="AutoShape 22"/>
            <p:cNvCxnSpPr>
              <a:cxnSpLocks noChangeShapeType="1"/>
              <a:stCxn id="40966" idx="0"/>
              <a:endCxn id="40974" idx="3"/>
            </p:cNvCxnSpPr>
            <p:nvPr/>
          </p:nvCxnSpPr>
          <p:spPr bwMode="auto">
            <a:xfrm flipH="1" flipV="1">
              <a:off x="4839760" y="3862388"/>
              <a:ext cx="446087" cy="43021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40983" name="AutoShape 23"/>
            <p:cNvSpPr>
              <a:spLocks noChangeArrowheads="1"/>
            </p:cNvSpPr>
            <p:nvPr/>
          </p:nvSpPr>
          <p:spPr bwMode="auto">
            <a:xfrm rot="2595111">
              <a:off x="4338110" y="3721100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40984" name="AutoShape 24"/>
            <p:cNvCxnSpPr>
              <a:cxnSpLocks noChangeShapeType="1"/>
              <a:stCxn id="40965" idx="0"/>
              <a:endCxn id="40983" idx="3"/>
            </p:cNvCxnSpPr>
            <p:nvPr/>
          </p:nvCxnSpPr>
          <p:spPr bwMode="auto">
            <a:xfrm flipV="1">
              <a:off x="3933297" y="3862388"/>
              <a:ext cx="454025" cy="43021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686106" name="Rectangle 26">
              <a:hlinkClick r:id="rId7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684213" y="3365500"/>
              <a:ext cx="995362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Courier New" pitchFamily="1" charset="0"/>
                </a:rPr>
                <a:t>GLabel</a:t>
              </a:r>
              <a:endParaRPr lang="en-US" sz="2400" b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  <p:sp>
          <p:nvSpPr>
            <p:cNvPr id="686108" name="Rectangle 28">
              <a:hlinkClick r:id="rId8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2973388" y="3365500"/>
              <a:ext cx="995362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dirty="0" err="1" smtClean="0">
                  <a:solidFill>
                    <a:srgbClr val="000000"/>
                  </a:solidFill>
                  <a:latin typeface="Courier New" pitchFamily="1" charset="0"/>
                </a:rPr>
                <a:t>GImage</a:t>
              </a:r>
              <a:endParaRPr lang="en-US" sz="2400" b="0" dirty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  <p:sp>
          <p:nvSpPr>
            <p:cNvPr id="686110" name="Rectangle 30">
              <a:hlinkClick r:id="rId9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5262563" y="3365500"/>
              <a:ext cx="995362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Courier New" pitchFamily="1" charset="0"/>
                </a:rPr>
                <a:t>GArc</a:t>
              </a:r>
              <a:endParaRPr lang="en-US" sz="2400" b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  <p:sp>
          <p:nvSpPr>
            <p:cNvPr id="686112" name="Rectangle 32">
              <a:hlinkClick r:id="" action="ppaction://noaction"/>
            </p:cNvPr>
            <p:cNvSpPr>
              <a:spLocks noChangeArrowheads="1"/>
            </p:cNvSpPr>
            <p:nvPr/>
          </p:nvSpPr>
          <p:spPr bwMode="auto">
            <a:xfrm>
              <a:off x="7539038" y="3365500"/>
              <a:ext cx="995362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Courier New" pitchFamily="1" charset="0"/>
                </a:rPr>
                <a:t>GPolygon</a:t>
              </a:r>
              <a:endParaRPr lang="en-US" sz="2400" b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</p:grpSp>
      <p:sp>
        <p:nvSpPr>
          <p:cNvPr id="36" name="Rectangle 25"/>
          <p:cNvSpPr>
            <a:spLocks noChangeArrowheads="1"/>
          </p:cNvSpPr>
          <p:nvPr/>
        </p:nvSpPr>
        <p:spPr bwMode="auto">
          <a:xfrm>
            <a:off x="481390" y="5652710"/>
            <a:ext cx="8128000" cy="87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In C++, the most important thing to keep in mind is that you have to use </a:t>
            </a:r>
            <a:r>
              <a:rPr lang="en-US" sz="2400" b="0" i="1" dirty="0" smtClean="0">
                <a:solidFill>
                  <a:srgbClr val="000000"/>
                </a:solidFill>
              </a:rPr>
              <a:t>pointers</a:t>
            </a:r>
            <a:r>
              <a:rPr lang="en-US" sz="2400" b="0" dirty="0" smtClean="0">
                <a:solidFill>
                  <a:srgbClr val="000000"/>
                </a:solidFill>
              </a:rPr>
              <a:t> to these objects.</a:t>
            </a:r>
            <a:endParaRPr lang="en-US" sz="24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105" grpId="0" build="p" autoUpdateAnimBg="0"/>
      <p:bldP spid="36" grpId="0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Do Not Enter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963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74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The British version of a “Do Not Enter” sign looks like this: </a:t>
            </a:r>
            <a:endParaRPr lang="en-US" sz="2400" b="0" dirty="0">
              <a:solidFill>
                <a:srgbClr val="000000"/>
              </a:solidFill>
            </a:endParaRPr>
          </a:p>
        </p:txBody>
      </p:sp>
      <p:sp>
        <p:nvSpPr>
          <p:cNvPr id="686105" name="Rectangle 25"/>
          <p:cNvSpPr>
            <a:spLocks noChangeArrowheads="1"/>
          </p:cNvSpPr>
          <p:nvPr/>
        </p:nvSpPr>
        <p:spPr bwMode="auto">
          <a:xfrm>
            <a:off x="482600" y="4914900"/>
            <a:ext cx="8128000" cy="1409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</a:rPr>
              <a:t>Write a program that uses the stripped-down version of the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gobjects.h</a:t>
            </a:r>
            <a:r>
              <a:rPr lang="en-US" sz="2400" b="0" dirty="0" smtClean="0">
                <a:solidFill>
                  <a:srgbClr val="000000"/>
                </a:solidFill>
              </a:rPr>
              <a:t> that displays this symbol at the center of the window.  The sizes of the components are given as constants in the starter file.</a:t>
            </a:r>
            <a:endParaRPr lang="en-US" sz="24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276600" y="1828800"/>
            <a:ext cx="2743200" cy="274320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3505200" y="2971800"/>
            <a:ext cx="2286000" cy="4572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105" grpId="0" build="p" autoUpdateAnimBg="0"/>
    </p:bld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5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20829</TotalTime>
  <Words>15745</Words>
  <Application>Microsoft Macintosh PowerPoint</Application>
  <PresentationFormat>On-screen Show (4:3)</PresentationFormat>
  <Paragraphs>2776</Paragraphs>
  <Slides>68</Slides>
  <Notes>68</Notes>
  <HiddenSlides>0</HiddenSlides>
  <MMClips>0</MMClips>
  <ScaleCrop>false</ScaleCrop>
  <HeadingPairs>
    <vt:vector size="4" baseType="variant">
      <vt:variant>
        <vt:lpstr>Design Template</vt:lpstr>
      </vt:variant>
      <vt:variant>
        <vt:i4>5</vt:i4>
      </vt:variant>
      <vt:variant>
        <vt:lpstr>Slide Titles</vt:lpstr>
      </vt:variant>
      <vt:variant>
        <vt:i4>68</vt:i4>
      </vt:variant>
    </vt:vector>
  </HeadingPairs>
  <TitlesOfParts>
    <vt:vector size="73" baseType="lpstr">
      <vt:lpstr>Blank Presentation</vt:lpstr>
      <vt:lpstr>1_Blank Presentation</vt:lpstr>
      <vt:lpstr>2_Blank Presentation</vt:lpstr>
      <vt:lpstr>3_Blank Presentation</vt:lpstr>
      <vt:lpstr>5_Blank Presentation</vt:lpstr>
      <vt:lpstr>Inheritance</vt:lpstr>
      <vt:lpstr>Class Hierarchies</vt:lpstr>
      <vt:lpstr>Simplified View of the Stream Hierarchy</vt:lpstr>
      <vt:lpstr>Representing Inheritance in C++</vt:lpstr>
      <vt:lpstr>Differences between Java and C++</vt:lpstr>
      <vt:lpstr>The Employee Hierarchy</vt:lpstr>
      <vt:lpstr>Abstract Classes</vt:lpstr>
      <vt:lpstr>Representing Graphical Shapes</vt:lpstr>
      <vt:lpstr>Exercise: Do Not Enter</vt:lpstr>
      <vt:lpstr>The GObject Hierarchy</vt:lpstr>
      <vt:lpstr>The gobjects.h Interface</vt:lpstr>
      <vt:lpstr>The gobjects.h Interface</vt:lpstr>
      <vt:lpstr>The gobjects.h Interface</vt:lpstr>
      <vt:lpstr>The gobjects.h Interface</vt:lpstr>
      <vt:lpstr>The gobjects.h Interface</vt:lpstr>
      <vt:lpstr>The gobjects.h Interface</vt:lpstr>
      <vt:lpstr>Implementation of the GObject Class</vt:lpstr>
      <vt:lpstr>Implementation of the GLine Class</vt:lpstr>
      <vt:lpstr>Implementation of the GRect Class</vt:lpstr>
      <vt:lpstr>Implementation of the GOval Class</vt:lpstr>
      <vt:lpstr>Calling Superclass Constructors</vt:lpstr>
      <vt:lpstr>Trees and Class Hierarchies</vt:lpstr>
      <vt:lpstr>Recursive Structure of Expressions</vt:lpstr>
      <vt:lpstr>Parse Trees</vt:lpstr>
      <vt:lpstr>The Expression Class Hierarchy</vt:lpstr>
      <vt:lpstr>Representing Inheritance in C++</vt:lpstr>
      <vt:lpstr>The exp.h Interface</vt:lpstr>
      <vt:lpstr>The exp.h Interface</vt:lpstr>
      <vt:lpstr>The exp.h Interface</vt:lpstr>
      <vt:lpstr>The exp.h Interface</vt:lpstr>
      <vt:lpstr>The exp.h Interface</vt:lpstr>
      <vt:lpstr>The evalstate.h Interface</vt:lpstr>
      <vt:lpstr>Code for the eval Method</vt:lpstr>
      <vt:lpstr>The Problem of Parsing</vt:lpstr>
      <vt:lpstr>A Two-Level Grammar</vt:lpstr>
      <vt:lpstr>Ambiguity in Parse Structures</vt:lpstr>
      <vt:lpstr>Exercise: Parsing an Expression</vt:lpstr>
      <vt:lpstr>The parser.cpp Implementation</vt:lpstr>
      <vt:lpstr>The parser.cpp Implementation</vt:lpstr>
      <vt:lpstr>The parser.cpp Implementation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Tracing the Precedence Parser </vt:lpstr>
      <vt:lpstr>Multiple Inheritance</vt:lpstr>
      <vt:lpstr>The GFillable Class</vt:lpstr>
      <vt:lpstr>The End</vt:lpstr>
    </vt:vector>
  </TitlesOfParts>
  <Company>Stanford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3—Expressions</dc:title>
  <cp:lastModifiedBy>Eric Roberts</cp:lastModifiedBy>
  <cp:revision>114</cp:revision>
  <dcterms:created xsi:type="dcterms:W3CDTF">2014-07-04T07:42:04Z</dcterms:created>
  <dcterms:modified xsi:type="dcterms:W3CDTF">2014-07-04T08:09:05Z</dcterms:modified>
</cp:coreProperties>
</file>